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56" r:id="rId2"/>
  </p:sldMasterIdLst>
  <p:notesMasterIdLst>
    <p:notesMasterId r:id="rId16"/>
  </p:notesMasterIdLst>
  <p:handoutMasterIdLst>
    <p:handoutMasterId r:id="rId17"/>
  </p:handoutMasterIdLst>
  <p:sldIdLst>
    <p:sldId id="886" r:id="rId3"/>
    <p:sldId id="896" r:id="rId4"/>
    <p:sldId id="898" r:id="rId5"/>
    <p:sldId id="900" r:id="rId6"/>
    <p:sldId id="932" r:id="rId7"/>
    <p:sldId id="902" r:id="rId8"/>
    <p:sldId id="901" r:id="rId9"/>
    <p:sldId id="904" r:id="rId10"/>
    <p:sldId id="933" r:id="rId11"/>
    <p:sldId id="934" r:id="rId12"/>
    <p:sldId id="927" r:id="rId13"/>
    <p:sldId id="908" r:id="rId14"/>
    <p:sldId id="937" r:id="rId15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C2F4"/>
    <a:srgbClr val="A3D5F7"/>
    <a:srgbClr val="000000"/>
    <a:srgbClr val="FFF56D"/>
    <a:srgbClr val="DDDDDD"/>
    <a:srgbClr val="0066CC"/>
    <a:srgbClr val="FFFFFF"/>
    <a:srgbClr val="D7D7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44" y="-204"/>
      </p:cViewPr>
      <p:guideLst>
        <p:guide orient="horz" pos="2623"/>
        <p:guide orient="horz" pos="767"/>
        <p:guide orient="horz" pos="3984"/>
        <p:guide orient="horz" pos="816"/>
        <p:guide orient="horz" pos="4035"/>
        <p:guide orient="horz" pos="819"/>
        <p:guide orient="horz" pos="824"/>
        <p:guide orient="horz" pos="2006"/>
        <p:guide pos="347"/>
        <p:guide pos="288"/>
        <p:guide pos="5472"/>
        <p:guide pos="2880"/>
        <p:guide pos="54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664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g\Downloads\Digital_Atlas_All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g\Downloads\Digital_Atlas_Al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Sheet1!$J$1</c:f>
              <c:strCache>
                <c:ptCount val="1"/>
                <c:pt idx="0">
                  <c:v>7,575,376,294</c:v>
                </c:pt>
              </c:strCache>
            </c:strRef>
          </c:tx>
          <c:dPt>
            <c:idx val="7"/>
            <c:spPr>
              <a:solidFill>
                <a:schemeClr val="accent1"/>
              </a:solidFill>
            </c:spPr>
          </c:dPt>
          <c:cat>
            <c:strRef>
              <c:f>Sheet1!$G$2:$G$19</c:f>
              <c:strCache>
                <c:ptCount val="18"/>
                <c:pt idx="0">
                  <c:v>UK</c:v>
                </c:pt>
                <c:pt idx="1">
                  <c:v>France</c:v>
                </c:pt>
                <c:pt idx="2">
                  <c:v>Germany</c:v>
                </c:pt>
                <c:pt idx="3">
                  <c:v>Brazil</c:v>
                </c:pt>
                <c:pt idx="4">
                  <c:v>Japan</c:v>
                </c:pt>
                <c:pt idx="5">
                  <c:v>Turkey</c:v>
                </c:pt>
                <c:pt idx="6">
                  <c:v>Spain</c:v>
                </c:pt>
                <c:pt idx="7">
                  <c:v>Italy</c:v>
                </c:pt>
                <c:pt idx="8">
                  <c:v>Cina</c:v>
                </c:pt>
                <c:pt idx="9">
                  <c:v>India</c:v>
                </c:pt>
                <c:pt idx="10">
                  <c:v>Poland</c:v>
                </c:pt>
                <c:pt idx="11">
                  <c:v>Mexico</c:v>
                </c:pt>
                <c:pt idx="12">
                  <c:v>Russia</c:v>
                </c:pt>
                <c:pt idx="13">
                  <c:v>Netherland</c:v>
                </c:pt>
                <c:pt idx="14">
                  <c:v>Romania</c:v>
                </c:pt>
                <c:pt idx="15">
                  <c:v>Sweden</c:v>
                </c:pt>
                <c:pt idx="16">
                  <c:v>Belgio</c:v>
                </c:pt>
                <c:pt idx="17">
                  <c:v>Switzerland</c:v>
                </c:pt>
              </c:strCache>
            </c:strRef>
          </c:cat>
          <c:val>
            <c:numRef>
              <c:f>Sheet1!$J$2:$J$19</c:f>
              <c:numCache>
                <c:formatCode>General</c:formatCode>
                <c:ptCount val="18"/>
                <c:pt idx="0">
                  <c:v>10</c:v>
                </c:pt>
                <c:pt idx="1">
                  <c:v>9.3240822988214767</c:v>
                </c:pt>
                <c:pt idx="2">
                  <c:v>8.7383078489514858</c:v>
                </c:pt>
                <c:pt idx="3">
                  <c:v>7.6563853399909831</c:v>
                </c:pt>
                <c:pt idx="4">
                  <c:v>6.6579932355235405</c:v>
                </c:pt>
                <c:pt idx="5">
                  <c:v>6.2542896446480185</c:v>
                </c:pt>
                <c:pt idx="6">
                  <c:v>5.8938979838046679</c:v>
                </c:pt>
                <c:pt idx="7">
                  <c:v>5.7280300338461849</c:v>
                </c:pt>
                <c:pt idx="8">
                  <c:v>5.0162524641320427</c:v>
                </c:pt>
                <c:pt idx="9">
                  <c:v>4.902223027374113</c:v>
                </c:pt>
                <c:pt idx="10">
                  <c:v>4.2139303551887846</c:v>
                </c:pt>
                <c:pt idx="11">
                  <c:v>3.3538023247939375</c:v>
                </c:pt>
                <c:pt idx="12">
                  <c:v>2.5901908446869202</c:v>
                </c:pt>
                <c:pt idx="13">
                  <c:v>2.3676137851945342</c:v>
                </c:pt>
                <c:pt idx="14">
                  <c:v>1.4164053525530278</c:v>
                </c:pt>
                <c:pt idx="15">
                  <c:v>1.317022884037754</c:v>
                </c:pt>
                <c:pt idx="16">
                  <c:v>1.3002654413605401</c:v>
                </c:pt>
                <c:pt idx="17">
                  <c:v>1.0432517486388744</c:v>
                </c:pt>
              </c:numCache>
            </c:numRef>
          </c:val>
        </c:ser>
        <c:dLbls/>
        <c:axId val="72560640"/>
        <c:axId val="72562176"/>
      </c:barChart>
      <c:catAx>
        <c:axId val="72560640"/>
        <c:scaling>
          <c:orientation val="minMax"/>
        </c:scaling>
        <c:axPos val="b"/>
        <c:tickLblPos val="nextTo"/>
        <c:crossAx val="72562176"/>
        <c:crosses val="autoZero"/>
        <c:auto val="1"/>
        <c:lblAlgn val="ctr"/>
        <c:lblOffset val="100"/>
      </c:catAx>
      <c:valAx>
        <c:axId val="72562176"/>
        <c:scaling>
          <c:orientation val="minMax"/>
        </c:scaling>
        <c:delete val="1"/>
        <c:axPos val="l"/>
        <c:numFmt formatCode="General" sourceLinked="1"/>
        <c:tickLblPos val="none"/>
        <c:crossAx val="7256064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Sheet1!$J$1</c:f>
              <c:strCache>
                <c:ptCount val="1"/>
                <c:pt idx="0">
                  <c:v>7,575,376,294</c:v>
                </c:pt>
              </c:strCache>
            </c:strRef>
          </c:tx>
          <c:dPt>
            <c:idx val="7"/>
            <c:spPr>
              <a:solidFill>
                <a:schemeClr val="accent1"/>
              </a:solidFill>
            </c:spPr>
          </c:dPt>
          <c:cat>
            <c:strRef>
              <c:f>Sheet1!$G$2:$G$19</c:f>
              <c:strCache>
                <c:ptCount val="18"/>
                <c:pt idx="0">
                  <c:v>UK</c:v>
                </c:pt>
                <c:pt idx="1">
                  <c:v>France</c:v>
                </c:pt>
                <c:pt idx="2">
                  <c:v>Germany</c:v>
                </c:pt>
                <c:pt idx="3">
                  <c:v>Brazil</c:v>
                </c:pt>
                <c:pt idx="4">
                  <c:v>Japan</c:v>
                </c:pt>
                <c:pt idx="5">
                  <c:v>Turkey</c:v>
                </c:pt>
                <c:pt idx="6">
                  <c:v>Spain</c:v>
                </c:pt>
                <c:pt idx="7">
                  <c:v>Italy</c:v>
                </c:pt>
                <c:pt idx="8">
                  <c:v>Cina</c:v>
                </c:pt>
                <c:pt idx="9">
                  <c:v>India</c:v>
                </c:pt>
                <c:pt idx="10">
                  <c:v>Poland</c:v>
                </c:pt>
                <c:pt idx="11">
                  <c:v>Mexico</c:v>
                </c:pt>
                <c:pt idx="12">
                  <c:v>Russia</c:v>
                </c:pt>
                <c:pt idx="13">
                  <c:v>Netherland</c:v>
                </c:pt>
                <c:pt idx="14">
                  <c:v>Romania</c:v>
                </c:pt>
                <c:pt idx="15">
                  <c:v>Sweden</c:v>
                </c:pt>
                <c:pt idx="16">
                  <c:v>Belgio</c:v>
                </c:pt>
                <c:pt idx="17">
                  <c:v>Switzerland</c:v>
                </c:pt>
              </c:strCache>
            </c:strRef>
          </c:cat>
          <c:val>
            <c:numRef>
              <c:f>Sheet1!$L$2:$L$19</c:f>
              <c:numCache>
                <c:formatCode>"$"#,##0.00_);[Red]\("$"#,##0.00\)</c:formatCode>
                <c:ptCount val="18"/>
                <c:pt idx="0">
                  <c:v>0.56999999999999995</c:v>
                </c:pt>
                <c:pt idx="1">
                  <c:v>0.35000000000000031</c:v>
                </c:pt>
                <c:pt idx="2">
                  <c:v>0.4</c:v>
                </c:pt>
                <c:pt idx="3">
                  <c:v>0.17</c:v>
                </c:pt>
                <c:pt idx="4">
                  <c:v>0.58000000000000007</c:v>
                </c:pt>
                <c:pt idx="5">
                  <c:v>0.16</c:v>
                </c:pt>
                <c:pt idx="6">
                  <c:v>0.32000000000000067</c:v>
                </c:pt>
                <c:pt idx="7">
                  <c:v>0.27</c:v>
                </c:pt>
                <c:pt idx="8">
                  <c:v>0.19</c:v>
                </c:pt>
                <c:pt idx="9">
                  <c:v>0.19</c:v>
                </c:pt>
                <c:pt idx="10">
                  <c:v>0.12000000000000002</c:v>
                </c:pt>
                <c:pt idx="11">
                  <c:v>0.16</c:v>
                </c:pt>
                <c:pt idx="12">
                  <c:v>0.15000000000000024</c:v>
                </c:pt>
                <c:pt idx="13">
                  <c:v>0.41000000000000031</c:v>
                </c:pt>
                <c:pt idx="14">
                  <c:v>0.15000000000000024</c:v>
                </c:pt>
                <c:pt idx="15">
                  <c:v>0.41000000000000031</c:v>
                </c:pt>
                <c:pt idx="16">
                  <c:v>0.29000000000000031</c:v>
                </c:pt>
                <c:pt idx="17">
                  <c:v>0.47000000000000008</c:v>
                </c:pt>
              </c:numCache>
            </c:numRef>
          </c:val>
        </c:ser>
        <c:dLbls/>
        <c:axId val="72590464"/>
        <c:axId val="72592000"/>
      </c:barChart>
      <c:catAx>
        <c:axId val="72590464"/>
        <c:scaling>
          <c:orientation val="minMax"/>
        </c:scaling>
        <c:axPos val="b"/>
        <c:tickLblPos val="nextTo"/>
        <c:crossAx val="72592000"/>
        <c:crosses val="autoZero"/>
        <c:auto val="1"/>
        <c:lblAlgn val="ctr"/>
        <c:lblOffset val="100"/>
      </c:catAx>
      <c:valAx>
        <c:axId val="72592000"/>
        <c:scaling>
          <c:orientation val="minMax"/>
        </c:scaling>
        <c:axPos val="l"/>
        <c:numFmt formatCode="&quot;$&quot;#,##0.00_);[Red]\(&quot;$&quot;#,##0.00\)" sourceLinked="1"/>
        <c:tickLblPos val="nextTo"/>
        <c:crossAx val="7259046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2" tIns="46522" rIns="93042" bIns="46522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2" tIns="46522" rIns="93042" bIns="46522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2" tIns="46522" rIns="93042" bIns="46522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2" tIns="46522" rIns="93042" bIns="46522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defRPr sz="1200"/>
            </a:lvl1pPr>
          </a:lstStyle>
          <a:p>
            <a:fld id="{0ECCFE7B-B6ED-4FA1-9AF5-F23067FB9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43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690563"/>
            <a:ext cx="4703762" cy="352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51350"/>
            <a:ext cx="50482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defRPr sz="1200"/>
            </a:lvl1pPr>
          </a:lstStyle>
          <a:p>
            <a:endParaRPr lang="en-US" dirty="0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823325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/>
            </a:lvl1pPr>
          </a:lstStyle>
          <a:p>
            <a:fld id="{69C5D20C-132B-4490-BDE4-763CEB424E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02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CC559-DFE3-42DE-8758-F9B7B53F231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31861-3E7B-4C43-A03C-2D38D133FC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31861-3E7B-4C43-A03C-2D38D133FC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52046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BD6E1-18C1-4EF6-B401-B58A4AE03F3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31861-3E7B-4C43-A03C-2D38D133FC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1782D-C23A-9E4A-A66C-0B309D0BE235}" type="slidenum">
              <a:rPr lang="en-IE">
                <a:latin typeface="Times New Roman" charset="0"/>
                <a:ea typeface="Arial" charset="0"/>
                <a:cs typeface="Arial" charset="0"/>
              </a:rPr>
              <a:pPr/>
              <a:t>3</a:t>
            </a:fld>
            <a:endParaRPr lang="en-IE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31861-3E7B-4C43-A03C-2D38D133FC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D20C-132B-4490-BDE4-763CEB424E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BD6E1-18C1-4EF6-B401-B58A4AE03F3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BD6E1-18C1-4EF6-B401-B58A4AE03F3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BD6E1-18C1-4EF6-B401-B58A4AE03F3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31861-3E7B-4C43-A03C-2D38D133FC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3" descr="g_line2"/>
          <p:cNvPicPr>
            <a:picLocks noChangeAspect="1" noChangeArrowheads="1"/>
          </p:cNvPicPr>
          <p:nvPr userDrawn="1"/>
        </p:nvPicPr>
        <p:blipFill>
          <a:blip r:embed="rId2" cstate="print"/>
          <a:srcRect t="2603" r="25212"/>
          <a:stretch>
            <a:fillRect/>
          </a:stretch>
        </p:blipFill>
        <p:spPr bwMode="auto">
          <a:xfrm>
            <a:off x="4246563" y="0"/>
            <a:ext cx="489743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35063" y="4543425"/>
            <a:ext cx="5932487" cy="352425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35063" y="4040188"/>
            <a:ext cx="5932487" cy="503237"/>
          </a:xfrm>
          <a:ln algn="ctr"/>
        </p:spPr>
        <p:txBody>
          <a:bodyPr anchor="b">
            <a:sp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2513" y="6400800"/>
            <a:ext cx="307975" cy="2143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44881839-9CF8-464E-A64F-E32679ABEA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75C2A-2893-4C95-B5F0-B38DC4EDC5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1950"/>
            <a:ext cx="6019800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1134A-3A0F-426A-995F-B94E02E10B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625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75FA-BF36-4FB9-970A-5DB1C8C414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1720" y="3933056"/>
            <a:ext cx="6408712" cy="1368152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lang="sk-SK" dirty="0" smtClean="0"/>
              <a:t>itle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720" y="5445224"/>
            <a:ext cx="6400800" cy="86409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Podtitulok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39-9CF8-464E-A64F-E32679ABEA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3" descr="g_line2"/>
          <p:cNvPicPr>
            <a:picLocks noChangeAspect="1" noChangeArrowheads="1"/>
          </p:cNvPicPr>
          <p:nvPr userDrawn="1"/>
        </p:nvPicPr>
        <p:blipFill>
          <a:blip r:embed="rId3" cstate="print"/>
          <a:srcRect t="2603" r="25212"/>
          <a:stretch>
            <a:fillRect/>
          </a:stretch>
        </p:blipFill>
        <p:spPr bwMode="auto">
          <a:xfrm>
            <a:off x="4246563" y="0"/>
            <a:ext cx="489743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23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B837-78FA-42DD-82BB-ED7E601D1A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6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4C9-A605-4AA2-B727-3B28AC12AC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40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B810-3B68-402D-9B09-A6085B5FB5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23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075-8AB7-440F-810C-79367FD13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48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78E-61D8-4CD8-83FE-45B3C2D12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40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5C0-21B7-42F4-8465-2C3B20DAD1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83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EB837-78FA-42DD-82BB-ED7E601D1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857-60C4-4A33-B845-CA4D3EE63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63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1387-663F-4155-9D3C-762D27968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3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C2A-2893-4C95-B5F0-B38DC4EDC5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2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3436-AE47-4A3D-BE06-B063FFE7B611}" type="datetimeFigureOut">
              <a:rPr lang="sk-SK" smtClean="0"/>
              <a:pPr/>
              <a:t>31.03.2013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134A-3A0F-426A-995F-B94E02E10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31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384C9-A605-4AA2-B727-3B28AC12AC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7B810-3B68-402D-9B09-A6085B5FB5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7075-8AB7-440F-810C-79367FD13F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8B78E-61D8-4CD8-83FE-45B3C2D128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D5C0-21B7-42F4-8465-2C3B20DAD1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05857-60C4-4A33-B845-CA4D3EE63E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1387-663F-4155-9D3C-762D279680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195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76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307975" cy="20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5000"/>
              </a:lnSpc>
              <a:defRPr sz="800">
                <a:solidFill>
                  <a:schemeClr val="bg2"/>
                </a:solidFill>
                <a:cs typeface="Arial" charset="0"/>
              </a:defRPr>
            </a:lvl1pPr>
          </a:lstStyle>
          <a:p>
            <a:fld id="{D0B18BA8-04D0-4432-86D7-34D5B3B85E8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37654" name="Text Box 54"/>
          <p:cNvSpPr txBox="1">
            <a:spLocks noChangeArrowheads="1"/>
          </p:cNvSpPr>
          <p:nvPr/>
        </p:nvSpPr>
        <p:spPr bwMode="auto">
          <a:xfrm>
            <a:off x="6877050" y="6400800"/>
            <a:ext cx="1809750" cy="20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800" dirty="0">
                <a:solidFill>
                  <a:schemeClr val="bg2"/>
                </a:solidFill>
              </a:rPr>
              <a:t>Google Confidential and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100000"/>
        </a:spcBef>
        <a:spcAft>
          <a:spcPct val="500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0188" indent="-228600" algn="l" rtl="0" eaLnBrk="0" fontAlgn="base" hangingPunct="0">
        <a:lnSpc>
          <a:spcPct val="95000"/>
        </a:lnSpc>
        <a:spcBef>
          <a:spcPct val="45000"/>
        </a:spcBef>
        <a:spcAft>
          <a:spcPct val="500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458788" indent="-227013" algn="l" rtl="0" eaLnBrk="0" fontAlgn="base" hangingPunct="0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684213" indent="-223838" algn="l" rtl="0" eaLnBrk="0" fontAlgn="base" hangingPunct="0">
        <a:lnSpc>
          <a:spcPct val="95000"/>
        </a:lnSpc>
        <a:spcBef>
          <a:spcPct val="45000"/>
        </a:spcBef>
        <a:spcAft>
          <a:spcPct val="500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912813" indent="-227013" algn="l" rtl="0" eaLnBrk="0" fontAlgn="base" hangingPunct="0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13700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272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2844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416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85921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dirty="0" smtClean="0"/>
              <a:t>VISIBILITY s.r.o.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8BA8-04D0-4432-86D7-34D5B3B85E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0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/toolk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C7W2NJFdoIg&amp;feature=chann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/translate_tools?hl=www.google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translate.google.com/globalmarketfin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9988" y="4640263"/>
            <a:ext cx="5932487" cy="50323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ponúka Google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92413" y="5172075"/>
            <a:ext cx="5932487" cy="3524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dirty="0" smtClean="0"/>
              <a:t>Expanzia do zahraničia pomocou nástrojov Google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34895"/>
            <a:ext cx="174128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9446" y="87630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Global Market Finder -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výstupy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928" y="3563216"/>
            <a:ext cx="5584143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595" y="1520104"/>
            <a:ext cx="3495675" cy="188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286996" y="4706216"/>
            <a:ext cx="1390650" cy="1314450"/>
          </a:xfrm>
          <a:prstGeom prst="wedgeRoundRectCallout">
            <a:avLst>
              <a:gd name="adj1" fmla="val 61381"/>
              <a:gd name="adj2" fmla="val -85059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on + to see main keywords and languages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261028" y="4229966"/>
            <a:ext cx="1808018" cy="1115291"/>
          </a:xfrm>
          <a:prstGeom prst="wedgeRoundRectCallout">
            <a:avLst>
              <a:gd name="adj1" fmla="val -60943"/>
              <a:gd name="adj2" fmla="val -70894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Estimate of the competition in the market for your keywords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20447" y="2334492"/>
            <a:ext cx="1547380" cy="892752"/>
          </a:xfrm>
          <a:prstGeom prst="wedgeRoundRectCallout">
            <a:avLst>
              <a:gd name="adj1" fmla="val 182137"/>
              <a:gd name="adj2" fmla="val 111981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Search volumes and suggested bids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430246" y="2134466"/>
            <a:ext cx="1371600" cy="962892"/>
          </a:xfrm>
          <a:prstGeom prst="wedgeRoundRectCallout">
            <a:avLst>
              <a:gd name="adj1" fmla="val 83875"/>
              <a:gd name="adj2" fmla="val -28160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Heat map showing Opportunity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7725" y="103822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Google Translator Toolkit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525" y="2073131"/>
            <a:ext cx="816629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http://translate.google.com/toolkit/</a:t>
            </a:r>
            <a:endParaRPr lang="en-US" sz="1600" dirty="0">
              <a:latin typeface="+mn-lt"/>
            </a:endParaRPr>
          </a:p>
        </p:txBody>
      </p:sp>
      <p:pic>
        <p:nvPicPr>
          <p:cNvPr id="7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00" t="23342" r="42077" b="19785"/>
          <a:stretch>
            <a:fillRect/>
          </a:stretch>
        </p:blipFill>
        <p:spPr bwMode="auto">
          <a:xfrm>
            <a:off x="771525" y="2561946"/>
            <a:ext cx="5791200" cy="364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AdsTranslation_screenshot_compact_show tool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7525" y="3343275"/>
            <a:ext cx="5943600" cy="335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Google Translate Web Element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52650"/>
            <a:ext cx="7825358" cy="42481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sk-SK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k-SK" sz="2000" dirty="0" smtClean="0">
                <a:solidFill>
                  <a:schemeClr val="tx1">
                    <a:lumMod val="75000"/>
                  </a:schemeClr>
                </a:solidFill>
              </a:rPr>
              <a:t>Malé tlačítko ktoré okamžite pomôže preložiť Váš web</a:t>
            </a:r>
            <a:endParaRPr lang="en-GB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k-SK" sz="2000" dirty="0" smtClean="0">
                <a:solidFill>
                  <a:schemeClr val="tx1">
                    <a:lumMod val="75000"/>
                  </a:schemeClr>
                </a:solidFill>
              </a:rPr>
              <a:t>Nájdete to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tu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endParaRPr lang="en-GB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1043608" y="2420888"/>
            <a:ext cx="6192688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4" cstate="print"/>
          <a:srcRect t="41568"/>
          <a:stretch>
            <a:fillRect/>
          </a:stretch>
        </p:blipFill>
        <p:spPr>
          <a:xfrm>
            <a:off x="1409700" y="4147429"/>
            <a:ext cx="7162800" cy="239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6343650" y="4176004"/>
            <a:ext cx="2028825" cy="771525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Podnikajte.sk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23BB-DC17-4AD2-844A-91A35AB93503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2771800" y="2924944"/>
            <a:ext cx="4572000" cy="3116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endParaRPr lang="sk-SK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www.visibility.sk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endParaRPr lang="sk-SK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www.visibility.sk/blog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sasko@visibility.sk</a:t>
            </a:r>
          </a:p>
          <a:p>
            <a:pPr>
              <a:spcAft>
                <a:spcPts val="900"/>
              </a:spcAft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www.linkedin.com/in/sasko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124" y="3035398"/>
            <a:ext cx="857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63" y="3816449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269" y="46038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25" y="5445224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548" y="3727351"/>
            <a:ext cx="2087099" cy="3130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124" y="1361213"/>
            <a:ext cx="5040560" cy="739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34895"/>
            <a:ext cx="17412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1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6943" y="1914708"/>
            <a:ext cx="7712064" cy="4395470"/>
            <a:chOff x="881" y="912"/>
            <a:chExt cx="4015" cy="2250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6" name="Freeform 3"/>
            <p:cNvSpPr>
              <a:spLocks/>
            </p:cNvSpPr>
            <p:nvPr/>
          </p:nvSpPr>
          <p:spPr bwMode="gray">
            <a:xfrm>
              <a:off x="3363" y="1001"/>
              <a:ext cx="22" cy="21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1 h 31"/>
                <a:gd name="T4" fmla="*/ 1 w 31"/>
                <a:gd name="T5" fmla="*/ 1 h 31"/>
                <a:gd name="T6" fmla="*/ 0 w 31"/>
                <a:gd name="T7" fmla="*/ 1 h 31"/>
                <a:gd name="T8" fmla="*/ 1 w 31"/>
                <a:gd name="T9" fmla="*/ 0 h 31"/>
                <a:gd name="T10" fmla="*/ 1 w 3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2" y="0"/>
                  </a:moveTo>
                  <a:lnTo>
                    <a:pt x="25" y="14"/>
                  </a:lnTo>
                  <a:lnTo>
                    <a:pt x="31" y="31"/>
                  </a:lnTo>
                  <a:lnTo>
                    <a:pt x="0" y="2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07" name="Freeform 4"/>
            <p:cNvSpPr>
              <a:spLocks/>
            </p:cNvSpPr>
            <p:nvPr/>
          </p:nvSpPr>
          <p:spPr bwMode="gray">
            <a:xfrm>
              <a:off x="2714" y="1493"/>
              <a:ext cx="15" cy="24"/>
            </a:xfrm>
            <a:custGeom>
              <a:avLst/>
              <a:gdLst>
                <a:gd name="T0" fmla="*/ 1 w 21"/>
                <a:gd name="T1" fmla="*/ 0 h 34"/>
                <a:gd name="T2" fmla="*/ 1 w 21"/>
                <a:gd name="T3" fmla="*/ 1 h 34"/>
                <a:gd name="T4" fmla="*/ 1 w 21"/>
                <a:gd name="T5" fmla="*/ 1 h 34"/>
                <a:gd name="T6" fmla="*/ 0 w 21"/>
                <a:gd name="T7" fmla="*/ 1 h 34"/>
                <a:gd name="T8" fmla="*/ 1 w 21"/>
                <a:gd name="T9" fmla="*/ 0 h 34"/>
                <a:gd name="T10" fmla="*/ 1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21" y="0"/>
                  </a:moveTo>
                  <a:lnTo>
                    <a:pt x="15" y="12"/>
                  </a:lnTo>
                  <a:lnTo>
                    <a:pt x="17" y="34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08" name="Freeform 5"/>
            <p:cNvSpPr>
              <a:spLocks/>
            </p:cNvSpPr>
            <p:nvPr/>
          </p:nvSpPr>
          <p:spPr bwMode="gray">
            <a:xfrm>
              <a:off x="1532" y="1051"/>
              <a:ext cx="185" cy="76"/>
            </a:xfrm>
            <a:custGeom>
              <a:avLst/>
              <a:gdLst>
                <a:gd name="T0" fmla="*/ 1 w 262"/>
                <a:gd name="T1" fmla="*/ 1 h 108"/>
                <a:gd name="T2" fmla="*/ 1 w 262"/>
                <a:gd name="T3" fmla="*/ 1 h 108"/>
                <a:gd name="T4" fmla="*/ 1 w 262"/>
                <a:gd name="T5" fmla="*/ 1 h 108"/>
                <a:gd name="T6" fmla="*/ 1 w 262"/>
                <a:gd name="T7" fmla="*/ 1 h 108"/>
                <a:gd name="T8" fmla="*/ 0 w 262"/>
                <a:gd name="T9" fmla="*/ 1 h 108"/>
                <a:gd name="T10" fmla="*/ 1 w 262"/>
                <a:gd name="T11" fmla="*/ 1 h 108"/>
                <a:gd name="T12" fmla="*/ 1 w 262"/>
                <a:gd name="T13" fmla="*/ 1 h 108"/>
                <a:gd name="T14" fmla="*/ 1 w 262"/>
                <a:gd name="T15" fmla="*/ 1 h 108"/>
                <a:gd name="T16" fmla="*/ 1 w 262"/>
                <a:gd name="T17" fmla="*/ 1 h 108"/>
                <a:gd name="T18" fmla="*/ 1 w 262"/>
                <a:gd name="T19" fmla="*/ 1 h 108"/>
                <a:gd name="T20" fmla="*/ 1 w 262"/>
                <a:gd name="T21" fmla="*/ 1 h 108"/>
                <a:gd name="T22" fmla="*/ 2 w 262"/>
                <a:gd name="T23" fmla="*/ 1 h 108"/>
                <a:gd name="T24" fmla="*/ 3 w 262"/>
                <a:gd name="T25" fmla="*/ 1 h 108"/>
                <a:gd name="T26" fmla="*/ 3 w 262"/>
                <a:gd name="T27" fmla="*/ 1 h 108"/>
                <a:gd name="T28" fmla="*/ 2 w 262"/>
                <a:gd name="T29" fmla="*/ 1 h 108"/>
                <a:gd name="T30" fmla="*/ 3 w 262"/>
                <a:gd name="T31" fmla="*/ 1 h 108"/>
                <a:gd name="T32" fmla="*/ 2 w 262"/>
                <a:gd name="T33" fmla="*/ 1 h 108"/>
                <a:gd name="T34" fmla="*/ 2 w 262"/>
                <a:gd name="T35" fmla="*/ 0 h 108"/>
                <a:gd name="T36" fmla="*/ 2 w 262"/>
                <a:gd name="T37" fmla="*/ 0 h 108"/>
                <a:gd name="T38" fmla="*/ 2 w 262"/>
                <a:gd name="T39" fmla="*/ 1 h 108"/>
                <a:gd name="T40" fmla="*/ 1 w 262"/>
                <a:gd name="T41" fmla="*/ 1 h 108"/>
                <a:gd name="T42" fmla="*/ 1 w 262"/>
                <a:gd name="T43" fmla="*/ 1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108"/>
                <a:gd name="T68" fmla="*/ 262 w 262"/>
                <a:gd name="T69" fmla="*/ 108 h 1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108">
                  <a:moveTo>
                    <a:pt x="124" y="17"/>
                  </a:moveTo>
                  <a:lnTo>
                    <a:pt x="78" y="17"/>
                  </a:lnTo>
                  <a:lnTo>
                    <a:pt x="63" y="17"/>
                  </a:lnTo>
                  <a:lnTo>
                    <a:pt x="15" y="3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78" y="47"/>
                  </a:lnTo>
                  <a:lnTo>
                    <a:pt x="63" y="80"/>
                  </a:lnTo>
                  <a:lnTo>
                    <a:pt x="108" y="80"/>
                  </a:lnTo>
                  <a:lnTo>
                    <a:pt x="108" y="108"/>
                  </a:lnTo>
                  <a:lnTo>
                    <a:pt x="124" y="108"/>
                  </a:lnTo>
                  <a:lnTo>
                    <a:pt x="186" y="95"/>
                  </a:lnTo>
                  <a:lnTo>
                    <a:pt x="262" y="80"/>
                  </a:lnTo>
                  <a:lnTo>
                    <a:pt x="249" y="62"/>
                  </a:lnTo>
                  <a:lnTo>
                    <a:pt x="219" y="62"/>
                  </a:lnTo>
                  <a:lnTo>
                    <a:pt x="234" y="32"/>
                  </a:lnTo>
                  <a:lnTo>
                    <a:pt x="202" y="32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56" y="47"/>
                  </a:lnTo>
                  <a:lnTo>
                    <a:pt x="124" y="1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09" name="Freeform 6"/>
            <p:cNvSpPr>
              <a:spLocks/>
            </p:cNvSpPr>
            <p:nvPr/>
          </p:nvSpPr>
          <p:spPr bwMode="gray">
            <a:xfrm>
              <a:off x="1651" y="1018"/>
              <a:ext cx="56" cy="33"/>
            </a:xfrm>
            <a:custGeom>
              <a:avLst/>
              <a:gdLst>
                <a:gd name="T0" fmla="*/ 1 w 80"/>
                <a:gd name="T1" fmla="*/ 0 h 46"/>
                <a:gd name="T2" fmla="*/ 1 w 80"/>
                <a:gd name="T3" fmla="*/ 0 h 46"/>
                <a:gd name="T4" fmla="*/ 0 w 80"/>
                <a:gd name="T5" fmla="*/ 1 h 46"/>
                <a:gd name="T6" fmla="*/ 1 w 80"/>
                <a:gd name="T7" fmla="*/ 1 h 46"/>
                <a:gd name="T8" fmla="*/ 0 w 80"/>
                <a:gd name="T9" fmla="*/ 1 h 46"/>
                <a:gd name="T10" fmla="*/ 1 w 80"/>
                <a:gd name="T11" fmla="*/ 1 h 46"/>
                <a:gd name="T12" fmla="*/ 1 w 80"/>
                <a:gd name="T13" fmla="*/ 1 h 46"/>
                <a:gd name="T14" fmla="*/ 1 w 80"/>
                <a:gd name="T15" fmla="*/ 0 h 46"/>
                <a:gd name="T16" fmla="*/ 1 w 8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46"/>
                <a:gd name="T29" fmla="*/ 80 w 8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46">
                  <a:moveTo>
                    <a:pt x="65" y="0"/>
                  </a:moveTo>
                  <a:lnTo>
                    <a:pt x="17" y="0"/>
                  </a:lnTo>
                  <a:lnTo>
                    <a:pt x="0" y="17"/>
                  </a:lnTo>
                  <a:lnTo>
                    <a:pt x="50" y="17"/>
                  </a:lnTo>
                  <a:lnTo>
                    <a:pt x="0" y="32"/>
                  </a:lnTo>
                  <a:lnTo>
                    <a:pt x="65" y="46"/>
                  </a:lnTo>
                  <a:lnTo>
                    <a:pt x="80" y="1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0" name="Freeform 7"/>
            <p:cNvSpPr>
              <a:spLocks/>
            </p:cNvSpPr>
            <p:nvPr/>
          </p:nvSpPr>
          <p:spPr bwMode="gray">
            <a:xfrm>
              <a:off x="1736" y="1010"/>
              <a:ext cx="61" cy="44"/>
            </a:xfrm>
            <a:custGeom>
              <a:avLst/>
              <a:gdLst>
                <a:gd name="T0" fmla="*/ 1 w 86"/>
                <a:gd name="T1" fmla="*/ 1 h 61"/>
                <a:gd name="T2" fmla="*/ 1 w 86"/>
                <a:gd name="T3" fmla="*/ 1 h 61"/>
                <a:gd name="T4" fmla="*/ 1 w 86"/>
                <a:gd name="T5" fmla="*/ 1 h 61"/>
                <a:gd name="T6" fmla="*/ 1 w 86"/>
                <a:gd name="T7" fmla="*/ 0 h 61"/>
                <a:gd name="T8" fmla="*/ 1 w 86"/>
                <a:gd name="T9" fmla="*/ 0 h 61"/>
                <a:gd name="T10" fmla="*/ 0 w 86"/>
                <a:gd name="T11" fmla="*/ 1 h 61"/>
                <a:gd name="T12" fmla="*/ 1 w 86"/>
                <a:gd name="T13" fmla="*/ 1 h 61"/>
                <a:gd name="T14" fmla="*/ 1 w 86"/>
                <a:gd name="T15" fmla="*/ 1 h 61"/>
                <a:gd name="T16" fmla="*/ 1 w 86"/>
                <a:gd name="T17" fmla="*/ 1 h 61"/>
                <a:gd name="T18" fmla="*/ 1 w 86"/>
                <a:gd name="T19" fmla="*/ 1 h 61"/>
                <a:gd name="T20" fmla="*/ 1 w 86"/>
                <a:gd name="T21" fmla="*/ 1 h 61"/>
                <a:gd name="T22" fmla="*/ 1 w 86"/>
                <a:gd name="T23" fmla="*/ 1 h 61"/>
                <a:gd name="T24" fmla="*/ 1 w 86"/>
                <a:gd name="T25" fmla="*/ 1 h 61"/>
                <a:gd name="T26" fmla="*/ 1 w 86"/>
                <a:gd name="T27" fmla="*/ 1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61"/>
                <a:gd name="T44" fmla="*/ 86 w 86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61">
                  <a:moveTo>
                    <a:pt x="86" y="57"/>
                  </a:moveTo>
                  <a:lnTo>
                    <a:pt x="86" y="40"/>
                  </a:lnTo>
                  <a:lnTo>
                    <a:pt x="61" y="28"/>
                  </a:lnTo>
                  <a:lnTo>
                    <a:pt x="30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27" y="32"/>
                  </a:lnTo>
                  <a:lnTo>
                    <a:pt x="4" y="40"/>
                  </a:lnTo>
                  <a:lnTo>
                    <a:pt x="4" y="61"/>
                  </a:lnTo>
                  <a:lnTo>
                    <a:pt x="51" y="45"/>
                  </a:lnTo>
                  <a:lnTo>
                    <a:pt x="68" y="47"/>
                  </a:lnTo>
                  <a:lnTo>
                    <a:pt x="68" y="57"/>
                  </a:lnTo>
                  <a:lnTo>
                    <a:pt x="86" y="5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1" name="Freeform 8"/>
            <p:cNvSpPr>
              <a:spLocks/>
            </p:cNvSpPr>
            <p:nvPr/>
          </p:nvSpPr>
          <p:spPr bwMode="gray">
            <a:xfrm>
              <a:off x="1804" y="1024"/>
              <a:ext cx="41" cy="42"/>
            </a:xfrm>
            <a:custGeom>
              <a:avLst/>
              <a:gdLst>
                <a:gd name="T0" fmla="*/ 1 w 59"/>
                <a:gd name="T1" fmla="*/ 1 h 61"/>
                <a:gd name="T2" fmla="*/ 1 w 59"/>
                <a:gd name="T3" fmla="*/ 1 h 61"/>
                <a:gd name="T4" fmla="*/ 1 w 59"/>
                <a:gd name="T5" fmla="*/ 1 h 61"/>
                <a:gd name="T6" fmla="*/ 1 w 59"/>
                <a:gd name="T7" fmla="*/ 1 h 61"/>
                <a:gd name="T8" fmla="*/ 1 w 59"/>
                <a:gd name="T9" fmla="*/ 0 h 61"/>
                <a:gd name="T10" fmla="*/ 0 w 59"/>
                <a:gd name="T11" fmla="*/ 0 h 61"/>
                <a:gd name="T12" fmla="*/ 1 w 59"/>
                <a:gd name="T13" fmla="*/ 1 h 61"/>
                <a:gd name="T14" fmla="*/ 1 w 59"/>
                <a:gd name="T15" fmla="*/ 1 h 61"/>
                <a:gd name="T16" fmla="*/ 1 w 59"/>
                <a:gd name="T17" fmla="*/ 1 h 61"/>
                <a:gd name="T18" fmla="*/ 1 w 59"/>
                <a:gd name="T19" fmla="*/ 1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1"/>
                <a:gd name="T32" fmla="*/ 59 w 59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1">
                  <a:moveTo>
                    <a:pt x="48" y="61"/>
                  </a:moveTo>
                  <a:lnTo>
                    <a:pt x="59" y="49"/>
                  </a:lnTo>
                  <a:lnTo>
                    <a:pt x="53" y="21"/>
                  </a:lnTo>
                  <a:lnTo>
                    <a:pt x="30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" y="36"/>
                  </a:lnTo>
                  <a:lnTo>
                    <a:pt x="27" y="61"/>
                  </a:lnTo>
                  <a:lnTo>
                    <a:pt x="48" y="6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2" name="Freeform 9"/>
            <p:cNvSpPr>
              <a:spLocks/>
            </p:cNvSpPr>
            <p:nvPr/>
          </p:nvSpPr>
          <p:spPr bwMode="gray">
            <a:xfrm>
              <a:off x="1481" y="1112"/>
              <a:ext cx="234" cy="112"/>
            </a:xfrm>
            <a:custGeom>
              <a:avLst/>
              <a:gdLst>
                <a:gd name="T0" fmla="*/ 1 w 329"/>
                <a:gd name="T1" fmla="*/ 1 h 158"/>
                <a:gd name="T2" fmla="*/ 1 w 329"/>
                <a:gd name="T3" fmla="*/ 1 h 158"/>
                <a:gd name="T4" fmla="*/ 1 w 329"/>
                <a:gd name="T5" fmla="*/ 0 h 158"/>
                <a:gd name="T6" fmla="*/ 1 w 329"/>
                <a:gd name="T7" fmla="*/ 1 h 158"/>
                <a:gd name="T8" fmla="*/ 0 w 329"/>
                <a:gd name="T9" fmla="*/ 1 h 158"/>
                <a:gd name="T10" fmla="*/ 0 w 329"/>
                <a:gd name="T11" fmla="*/ 1 h 158"/>
                <a:gd name="T12" fmla="*/ 1 w 329"/>
                <a:gd name="T13" fmla="*/ 1 h 158"/>
                <a:gd name="T14" fmla="*/ 1 w 329"/>
                <a:gd name="T15" fmla="*/ 1 h 158"/>
                <a:gd name="T16" fmla="*/ 1 w 329"/>
                <a:gd name="T17" fmla="*/ 1 h 158"/>
                <a:gd name="T18" fmla="*/ 1 w 329"/>
                <a:gd name="T19" fmla="*/ 1 h 158"/>
                <a:gd name="T20" fmla="*/ 1 w 329"/>
                <a:gd name="T21" fmla="*/ 1 h 158"/>
                <a:gd name="T22" fmla="*/ 1 w 329"/>
                <a:gd name="T23" fmla="*/ 1 h 158"/>
                <a:gd name="T24" fmla="*/ 1 w 329"/>
                <a:gd name="T25" fmla="*/ 1 h 158"/>
                <a:gd name="T26" fmla="*/ 1 w 329"/>
                <a:gd name="T27" fmla="*/ 1 h 158"/>
                <a:gd name="T28" fmla="*/ 1 w 329"/>
                <a:gd name="T29" fmla="*/ 1 h 158"/>
                <a:gd name="T30" fmla="*/ 1 w 329"/>
                <a:gd name="T31" fmla="*/ 1 h 158"/>
                <a:gd name="T32" fmla="*/ 1 w 329"/>
                <a:gd name="T33" fmla="*/ 1 h 158"/>
                <a:gd name="T34" fmla="*/ 1 w 329"/>
                <a:gd name="T35" fmla="*/ 1 h 158"/>
                <a:gd name="T36" fmla="*/ 1 w 329"/>
                <a:gd name="T37" fmla="*/ 1 h 158"/>
                <a:gd name="T38" fmla="*/ 3 w 329"/>
                <a:gd name="T39" fmla="*/ 2 h 158"/>
                <a:gd name="T40" fmla="*/ 3 w 329"/>
                <a:gd name="T41" fmla="*/ 1 h 158"/>
                <a:gd name="T42" fmla="*/ 3 w 329"/>
                <a:gd name="T43" fmla="*/ 2 h 158"/>
                <a:gd name="T44" fmla="*/ 4 w 329"/>
                <a:gd name="T45" fmla="*/ 2 h 158"/>
                <a:gd name="T46" fmla="*/ 4 w 329"/>
                <a:gd name="T47" fmla="*/ 1 h 158"/>
                <a:gd name="T48" fmla="*/ 4 w 329"/>
                <a:gd name="T49" fmla="*/ 1 h 158"/>
                <a:gd name="T50" fmla="*/ 4 w 329"/>
                <a:gd name="T51" fmla="*/ 1 h 158"/>
                <a:gd name="T52" fmla="*/ 4 w 329"/>
                <a:gd name="T53" fmla="*/ 1 h 158"/>
                <a:gd name="T54" fmla="*/ 4 w 329"/>
                <a:gd name="T55" fmla="*/ 1 h 158"/>
                <a:gd name="T56" fmla="*/ 3 w 329"/>
                <a:gd name="T57" fmla="*/ 1 h 158"/>
                <a:gd name="T58" fmla="*/ 3 w 329"/>
                <a:gd name="T59" fmla="*/ 1 h 158"/>
                <a:gd name="T60" fmla="*/ 3 w 329"/>
                <a:gd name="T61" fmla="*/ 1 h 158"/>
                <a:gd name="T62" fmla="*/ 3 w 329"/>
                <a:gd name="T63" fmla="*/ 1 h 158"/>
                <a:gd name="T64" fmla="*/ 2 w 329"/>
                <a:gd name="T65" fmla="*/ 1 h 158"/>
                <a:gd name="T66" fmla="*/ 2 w 329"/>
                <a:gd name="T67" fmla="*/ 1 h 158"/>
                <a:gd name="T68" fmla="*/ 2 w 329"/>
                <a:gd name="T69" fmla="*/ 1 h 158"/>
                <a:gd name="T70" fmla="*/ 2 w 329"/>
                <a:gd name="T71" fmla="*/ 1 h 158"/>
                <a:gd name="T72" fmla="*/ 1 w 329"/>
                <a:gd name="T73" fmla="*/ 1 h 158"/>
                <a:gd name="T74" fmla="*/ 1 w 329"/>
                <a:gd name="T75" fmla="*/ 1 h 158"/>
                <a:gd name="T76" fmla="*/ 1 w 329"/>
                <a:gd name="T77" fmla="*/ 1 h 1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9"/>
                <a:gd name="T118" fmla="*/ 0 h 158"/>
                <a:gd name="T119" fmla="*/ 329 w 329"/>
                <a:gd name="T120" fmla="*/ 158 h 1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9" h="158">
                  <a:moveTo>
                    <a:pt x="135" y="14"/>
                  </a:moveTo>
                  <a:lnTo>
                    <a:pt x="60" y="6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0" y="65"/>
                  </a:lnTo>
                  <a:lnTo>
                    <a:pt x="0" y="86"/>
                  </a:lnTo>
                  <a:lnTo>
                    <a:pt x="13" y="99"/>
                  </a:lnTo>
                  <a:lnTo>
                    <a:pt x="22" y="118"/>
                  </a:lnTo>
                  <a:lnTo>
                    <a:pt x="53" y="116"/>
                  </a:lnTo>
                  <a:lnTo>
                    <a:pt x="53" y="105"/>
                  </a:lnTo>
                  <a:lnTo>
                    <a:pt x="68" y="101"/>
                  </a:lnTo>
                  <a:lnTo>
                    <a:pt x="93" y="55"/>
                  </a:lnTo>
                  <a:lnTo>
                    <a:pt x="110" y="69"/>
                  </a:lnTo>
                  <a:lnTo>
                    <a:pt x="93" y="80"/>
                  </a:lnTo>
                  <a:lnTo>
                    <a:pt x="93" y="109"/>
                  </a:lnTo>
                  <a:lnTo>
                    <a:pt x="106" y="99"/>
                  </a:lnTo>
                  <a:lnTo>
                    <a:pt x="93" y="122"/>
                  </a:lnTo>
                  <a:lnTo>
                    <a:pt x="93" y="135"/>
                  </a:lnTo>
                  <a:lnTo>
                    <a:pt x="142" y="147"/>
                  </a:lnTo>
                  <a:lnTo>
                    <a:pt x="205" y="156"/>
                  </a:lnTo>
                  <a:lnTo>
                    <a:pt x="235" y="135"/>
                  </a:lnTo>
                  <a:lnTo>
                    <a:pt x="264" y="156"/>
                  </a:lnTo>
                  <a:lnTo>
                    <a:pt x="321" y="158"/>
                  </a:lnTo>
                  <a:lnTo>
                    <a:pt x="323" y="141"/>
                  </a:lnTo>
                  <a:lnTo>
                    <a:pt x="292" y="114"/>
                  </a:lnTo>
                  <a:lnTo>
                    <a:pt x="306" y="82"/>
                  </a:lnTo>
                  <a:lnTo>
                    <a:pt x="325" y="61"/>
                  </a:lnTo>
                  <a:lnTo>
                    <a:pt x="329" y="33"/>
                  </a:lnTo>
                  <a:lnTo>
                    <a:pt x="272" y="31"/>
                  </a:lnTo>
                  <a:lnTo>
                    <a:pt x="264" y="65"/>
                  </a:lnTo>
                  <a:lnTo>
                    <a:pt x="239" y="69"/>
                  </a:lnTo>
                  <a:lnTo>
                    <a:pt x="230" y="92"/>
                  </a:lnTo>
                  <a:lnTo>
                    <a:pt x="201" y="48"/>
                  </a:lnTo>
                  <a:lnTo>
                    <a:pt x="184" y="65"/>
                  </a:lnTo>
                  <a:lnTo>
                    <a:pt x="173" y="52"/>
                  </a:lnTo>
                  <a:lnTo>
                    <a:pt x="178" y="33"/>
                  </a:lnTo>
                  <a:lnTo>
                    <a:pt x="142" y="31"/>
                  </a:lnTo>
                  <a:lnTo>
                    <a:pt x="135" y="1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3" name="Freeform 10"/>
            <p:cNvSpPr>
              <a:spLocks/>
            </p:cNvSpPr>
            <p:nvPr/>
          </p:nvSpPr>
          <p:spPr bwMode="gray">
            <a:xfrm>
              <a:off x="1722" y="1130"/>
              <a:ext cx="66" cy="72"/>
            </a:xfrm>
            <a:custGeom>
              <a:avLst/>
              <a:gdLst>
                <a:gd name="T0" fmla="*/ 1 w 95"/>
                <a:gd name="T1" fmla="*/ 1 h 103"/>
                <a:gd name="T2" fmla="*/ 1 w 95"/>
                <a:gd name="T3" fmla="*/ 0 h 103"/>
                <a:gd name="T4" fmla="*/ 1 w 95"/>
                <a:gd name="T5" fmla="*/ 1 h 103"/>
                <a:gd name="T6" fmla="*/ 1 w 95"/>
                <a:gd name="T7" fmla="*/ 1 h 103"/>
                <a:gd name="T8" fmla="*/ 1 w 95"/>
                <a:gd name="T9" fmla="*/ 1 h 103"/>
                <a:gd name="T10" fmla="*/ 1 w 95"/>
                <a:gd name="T11" fmla="*/ 1 h 103"/>
                <a:gd name="T12" fmla="*/ 0 w 95"/>
                <a:gd name="T13" fmla="*/ 1 h 103"/>
                <a:gd name="T14" fmla="*/ 1 w 95"/>
                <a:gd name="T15" fmla="*/ 1 h 103"/>
                <a:gd name="T16" fmla="*/ 1 w 95"/>
                <a:gd name="T17" fmla="*/ 1 h 103"/>
                <a:gd name="T18" fmla="*/ 1 w 95"/>
                <a:gd name="T19" fmla="*/ 1 h 103"/>
                <a:gd name="T20" fmla="*/ 1 w 95"/>
                <a:gd name="T21" fmla="*/ 1 h 103"/>
                <a:gd name="T22" fmla="*/ 1 w 95"/>
                <a:gd name="T23" fmla="*/ 1 h 103"/>
                <a:gd name="T24" fmla="*/ 1 w 95"/>
                <a:gd name="T25" fmla="*/ 1 h 103"/>
                <a:gd name="T26" fmla="*/ 1 w 95"/>
                <a:gd name="T27" fmla="*/ 1 h 103"/>
                <a:gd name="T28" fmla="*/ 1 w 95"/>
                <a:gd name="T29" fmla="*/ 1 h 103"/>
                <a:gd name="T30" fmla="*/ 1 w 95"/>
                <a:gd name="T31" fmla="*/ 1 h 103"/>
                <a:gd name="T32" fmla="*/ 1 w 95"/>
                <a:gd name="T33" fmla="*/ 1 h 103"/>
                <a:gd name="T34" fmla="*/ 1 w 95"/>
                <a:gd name="T35" fmla="*/ 1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103"/>
                <a:gd name="T56" fmla="*/ 95 w 95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103">
                  <a:moveTo>
                    <a:pt x="95" y="7"/>
                  </a:moveTo>
                  <a:lnTo>
                    <a:pt x="65" y="0"/>
                  </a:lnTo>
                  <a:lnTo>
                    <a:pt x="32" y="7"/>
                  </a:lnTo>
                  <a:lnTo>
                    <a:pt x="21" y="25"/>
                  </a:lnTo>
                  <a:lnTo>
                    <a:pt x="40" y="25"/>
                  </a:lnTo>
                  <a:lnTo>
                    <a:pt x="32" y="38"/>
                  </a:lnTo>
                  <a:lnTo>
                    <a:pt x="0" y="42"/>
                  </a:lnTo>
                  <a:lnTo>
                    <a:pt x="13" y="66"/>
                  </a:lnTo>
                  <a:lnTo>
                    <a:pt x="29" y="65"/>
                  </a:lnTo>
                  <a:lnTo>
                    <a:pt x="32" y="78"/>
                  </a:lnTo>
                  <a:lnTo>
                    <a:pt x="51" y="103"/>
                  </a:lnTo>
                  <a:lnTo>
                    <a:pt x="93" y="74"/>
                  </a:lnTo>
                  <a:lnTo>
                    <a:pt x="78" y="59"/>
                  </a:lnTo>
                  <a:lnTo>
                    <a:pt x="93" y="51"/>
                  </a:lnTo>
                  <a:lnTo>
                    <a:pt x="82" y="32"/>
                  </a:lnTo>
                  <a:lnTo>
                    <a:pt x="95" y="21"/>
                  </a:lnTo>
                  <a:lnTo>
                    <a:pt x="95" y="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4" name="Freeform 11"/>
            <p:cNvSpPr>
              <a:spLocks/>
            </p:cNvSpPr>
            <p:nvPr/>
          </p:nvSpPr>
          <p:spPr bwMode="gray">
            <a:xfrm>
              <a:off x="1724" y="1082"/>
              <a:ext cx="80" cy="38"/>
            </a:xfrm>
            <a:custGeom>
              <a:avLst/>
              <a:gdLst>
                <a:gd name="T0" fmla="*/ 1 w 110"/>
                <a:gd name="T1" fmla="*/ 0 h 56"/>
                <a:gd name="T2" fmla="*/ 0 w 110"/>
                <a:gd name="T3" fmla="*/ 1 h 56"/>
                <a:gd name="T4" fmla="*/ 1 w 110"/>
                <a:gd name="T5" fmla="*/ 1 h 56"/>
                <a:gd name="T6" fmla="*/ 1 w 110"/>
                <a:gd name="T7" fmla="*/ 1 h 56"/>
                <a:gd name="T8" fmla="*/ 1 w 110"/>
                <a:gd name="T9" fmla="*/ 1 h 56"/>
                <a:gd name="T10" fmla="*/ 1 w 110"/>
                <a:gd name="T11" fmla="*/ 1 h 56"/>
                <a:gd name="T12" fmla="*/ 1 w 110"/>
                <a:gd name="T13" fmla="*/ 1 h 56"/>
                <a:gd name="T14" fmla="*/ 2 w 110"/>
                <a:gd name="T15" fmla="*/ 0 h 56"/>
                <a:gd name="T16" fmla="*/ 1 w 110"/>
                <a:gd name="T17" fmla="*/ 1 h 56"/>
                <a:gd name="T18" fmla="*/ 1 w 110"/>
                <a:gd name="T19" fmla="*/ 1 h 56"/>
                <a:gd name="T20" fmla="*/ 1 w 110"/>
                <a:gd name="T21" fmla="*/ 1 h 56"/>
                <a:gd name="T22" fmla="*/ 1 w 110"/>
                <a:gd name="T23" fmla="*/ 0 h 56"/>
                <a:gd name="T24" fmla="*/ 1 w 110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56"/>
                <a:gd name="T41" fmla="*/ 110 w 110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56">
                  <a:moveTo>
                    <a:pt x="7" y="0"/>
                  </a:moveTo>
                  <a:lnTo>
                    <a:pt x="0" y="14"/>
                  </a:lnTo>
                  <a:lnTo>
                    <a:pt x="23" y="40"/>
                  </a:lnTo>
                  <a:lnTo>
                    <a:pt x="61" y="38"/>
                  </a:lnTo>
                  <a:lnTo>
                    <a:pt x="49" y="52"/>
                  </a:lnTo>
                  <a:lnTo>
                    <a:pt x="97" y="56"/>
                  </a:lnTo>
                  <a:lnTo>
                    <a:pt x="104" y="29"/>
                  </a:lnTo>
                  <a:lnTo>
                    <a:pt x="110" y="0"/>
                  </a:lnTo>
                  <a:lnTo>
                    <a:pt x="61" y="4"/>
                  </a:lnTo>
                  <a:lnTo>
                    <a:pt x="51" y="21"/>
                  </a:lnTo>
                  <a:lnTo>
                    <a:pt x="23" y="1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5" name="Freeform 12"/>
            <p:cNvSpPr>
              <a:spLocks/>
            </p:cNvSpPr>
            <p:nvPr/>
          </p:nvSpPr>
          <p:spPr bwMode="gray">
            <a:xfrm>
              <a:off x="1852" y="1133"/>
              <a:ext cx="277" cy="258"/>
            </a:xfrm>
            <a:custGeom>
              <a:avLst/>
              <a:gdLst>
                <a:gd name="T0" fmla="*/ 1 w 392"/>
                <a:gd name="T1" fmla="*/ 0 h 365"/>
                <a:gd name="T2" fmla="*/ 1 w 392"/>
                <a:gd name="T3" fmla="*/ 1 h 365"/>
                <a:gd name="T4" fmla="*/ 0 w 392"/>
                <a:gd name="T5" fmla="*/ 1 h 365"/>
                <a:gd name="T6" fmla="*/ 1 w 392"/>
                <a:gd name="T7" fmla="*/ 1 h 365"/>
                <a:gd name="T8" fmla="*/ 1 w 392"/>
                <a:gd name="T9" fmla="*/ 1 h 365"/>
                <a:gd name="T10" fmla="*/ 1 w 392"/>
                <a:gd name="T11" fmla="*/ 1 h 365"/>
                <a:gd name="T12" fmla="*/ 2 w 392"/>
                <a:gd name="T13" fmla="*/ 2 h 365"/>
                <a:gd name="T14" fmla="*/ 2 w 392"/>
                <a:gd name="T15" fmla="*/ 2 h 365"/>
                <a:gd name="T16" fmla="*/ 3 w 392"/>
                <a:gd name="T17" fmla="*/ 2 h 365"/>
                <a:gd name="T18" fmla="*/ 2 w 392"/>
                <a:gd name="T19" fmla="*/ 3 h 365"/>
                <a:gd name="T20" fmla="*/ 2 w 392"/>
                <a:gd name="T21" fmla="*/ 3 h 365"/>
                <a:gd name="T22" fmla="*/ 1 w 392"/>
                <a:gd name="T23" fmla="*/ 3 h 365"/>
                <a:gd name="T24" fmla="*/ 1 w 392"/>
                <a:gd name="T25" fmla="*/ 3 h 365"/>
                <a:gd name="T26" fmla="*/ 2 w 392"/>
                <a:gd name="T27" fmla="*/ 3 h 365"/>
                <a:gd name="T28" fmla="*/ 3 w 392"/>
                <a:gd name="T29" fmla="*/ 4 h 365"/>
                <a:gd name="T30" fmla="*/ 3 w 392"/>
                <a:gd name="T31" fmla="*/ 4 h 365"/>
                <a:gd name="T32" fmla="*/ 3 w 392"/>
                <a:gd name="T33" fmla="*/ 4 h 365"/>
                <a:gd name="T34" fmla="*/ 3 w 392"/>
                <a:gd name="T35" fmla="*/ 4 h 365"/>
                <a:gd name="T36" fmla="*/ 4 w 392"/>
                <a:gd name="T37" fmla="*/ 4 h 365"/>
                <a:gd name="T38" fmla="*/ 4 w 392"/>
                <a:gd name="T39" fmla="*/ 4 h 365"/>
                <a:gd name="T40" fmla="*/ 3 w 392"/>
                <a:gd name="T41" fmla="*/ 3 h 365"/>
                <a:gd name="T42" fmla="*/ 3 w 392"/>
                <a:gd name="T43" fmla="*/ 3 h 365"/>
                <a:gd name="T44" fmla="*/ 4 w 392"/>
                <a:gd name="T45" fmla="*/ 3 h 365"/>
                <a:gd name="T46" fmla="*/ 4 w 392"/>
                <a:gd name="T47" fmla="*/ 3 h 365"/>
                <a:gd name="T48" fmla="*/ 4 w 392"/>
                <a:gd name="T49" fmla="*/ 3 h 365"/>
                <a:gd name="T50" fmla="*/ 4 w 392"/>
                <a:gd name="T51" fmla="*/ 3 h 365"/>
                <a:gd name="T52" fmla="*/ 4 w 392"/>
                <a:gd name="T53" fmla="*/ 2 h 365"/>
                <a:gd name="T54" fmla="*/ 4 w 392"/>
                <a:gd name="T55" fmla="*/ 2 h 365"/>
                <a:gd name="T56" fmla="*/ 4 w 392"/>
                <a:gd name="T57" fmla="*/ 2 h 365"/>
                <a:gd name="T58" fmla="*/ 4 w 392"/>
                <a:gd name="T59" fmla="*/ 2 h 365"/>
                <a:gd name="T60" fmla="*/ 3 w 392"/>
                <a:gd name="T61" fmla="*/ 2 h 365"/>
                <a:gd name="T62" fmla="*/ 4 w 392"/>
                <a:gd name="T63" fmla="*/ 1 h 365"/>
                <a:gd name="T64" fmla="*/ 4 w 392"/>
                <a:gd name="T65" fmla="*/ 1 h 365"/>
                <a:gd name="T66" fmla="*/ 3 w 392"/>
                <a:gd name="T67" fmla="*/ 1 h 365"/>
                <a:gd name="T68" fmla="*/ 3 w 392"/>
                <a:gd name="T69" fmla="*/ 1 h 365"/>
                <a:gd name="T70" fmla="*/ 3 w 392"/>
                <a:gd name="T71" fmla="*/ 1 h 365"/>
                <a:gd name="T72" fmla="*/ 3 w 392"/>
                <a:gd name="T73" fmla="*/ 1 h 365"/>
                <a:gd name="T74" fmla="*/ 2 w 392"/>
                <a:gd name="T75" fmla="*/ 1 h 365"/>
                <a:gd name="T76" fmla="*/ 2 w 392"/>
                <a:gd name="T77" fmla="*/ 1 h 365"/>
                <a:gd name="T78" fmla="*/ 1 w 392"/>
                <a:gd name="T79" fmla="*/ 1 h 365"/>
                <a:gd name="T80" fmla="*/ 1 w 392"/>
                <a:gd name="T81" fmla="*/ 1 h 365"/>
                <a:gd name="T82" fmla="*/ 1 w 392"/>
                <a:gd name="T83" fmla="*/ 1 h 365"/>
                <a:gd name="T84" fmla="*/ 1 w 392"/>
                <a:gd name="T85" fmla="*/ 1 h 365"/>
                <a:gd name="T86" fmla="*/ 1 w 392"/>
                <a:gd name="T87" fmla="*/ 0 h 365"/>
                <a:gd name="T88" fmla="*/ 1 w 392"/>
                <a:gd name="T89" fmla="*/ 0 h 3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2"/>
                <a:gd name="T136" fmla="*/ 0 h 365"/>
                <a:gd name="T137" fmla="*/ 392 w 392"/>
                <a:gd name="T138" fmla="*/ 365 h 3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2" h="365">
                  <a:moveTo>
                    <a:pt x="71" y="0"/>
                  </a:moveTo>
                  <a:lnTo>
                    <a:pt x="39" y="17"/>
                  </a:lnTo>
                  <a:lnTo>
                    <a:pt x="0" y="68"/>
                  </a:lnTo>
                  <a:lnTo>
                    <a:pt x="12" y="108"/>
                  </a:lnTo>
                  <a:lnTo>
                    <a:pt x="77" y="125"/>
                  </a:lnTo>
                  <a:lnTo>
                    <a:pt x="151" y="125"/>
                  </a:lnTo>
                  <a:lnTo>
                    <a:pt x="170" y="157"/>
                  </a:lnTo>
                  <a:lnTo>
                    <a:pt x="206" y="159"/>
                  </a:lnTo>
                  <a:lnTo>
                    <a:pt x="232" y="192"/>
                  </a:lnTo>
                  <a:lnTo>
                    <a:pt x="215" y="226"/>
                  </a:lnTo>
                  <a:lnTo>
                    <a:pt x="183" y="260"/>
                  </a:lnTo>
                  <a:lnTo>
                    <a:pt x="149" y="258"/>
                  </a:lnTo>
                  <a:lnTo>
                    <a:pt x="122" y="273"/>
                  </a:lnTo>
                  <a:lnTo>
                    <a:pt x="206" y="290"/>
                  </a:lnTo>
                  <a:lnTo>
                    <a:pt x="248" y="344"/>
                  </a:lnTo>
                  <a:lnTo>
                    <a:pt x="301" y="365"/>
                  </a:lnTo>
                  <a:lnTo>
                    <a:pt x="301" y="349"/>
                  </a:lnTo>
                  <a:lnTo>
                    <a:pt x="274" y="315"/>
                  </a:lnTo>
                  <a:lnTo>
                    <a:pt x="320" y="342"/>
                  </a:lnTo>
                  <a:lnTo>
                    <a:pt x="337" y="330"/>
                  </a:lnTo>
                  <a:lnTo>
                    <a:pt x="303" y="275"/>
                  </a:lnTo>
                  <a:lnTo>
                    <a:pt x="299" y="243"/>
                  </a:lnTo>
                  <a:lnTo>
                    <a:pt x="322" y="243"/>
                  </a:lnTo>
                  <a:lnTo>
                    <a:pt x="337" y="275"/>
                  </a:lnTo>
                  <a:lnTo>
                    <a:pt x="369" y="283"/>
                  </a:lnTo>
                  <a:lnTo>
                    <a:pt x="392" y="251"/>
                  </a:lnTo>
                  <a:lnTo>
                    <a:pt x="392" y="214"/>
                  </a:lnTo>
                  <a:lnTo>
                    <a:pt x="350" y="190"/>
                  </a:lnTo>
                  <a:lnTo>
                    <a:pt x="331" y="190"/>
                  </a:lnTo>
                  <a:lnTo>
                    <a:pt x="320" y="173"/>
                  </a:lnTo>
                  <a:lnTo>
                    <a:pt x="291" y="159"/>
                  </a:lnTo>
                  <a:lnTo>
                    <a:pt x="333" y="154"/>
                  </a:lnTo>
                  <a:lnTo>
                    <a:pt x="326" y="137"/>
                  </a:lnTo>
                  <a:lnTo>
                    <a:pt x="299" y="110"/>
                  </a:lnTo>
                  <a:lnTo>
                    <a:pt x="299" y="85"/>
                  </a:lnTo>
                  <a:lnTo>
                    <a:pt x="248" y="80"/>
                  </a:lnTo>
                  <a:lnTo>
                    <a:pt x="242" y="64"/>
                  </a:lnTo>
                  <a:lnTo>
                    <a:pt x="213" y="49"/>
                  </a:lnTo>
                  <a:lnTo>
                    <a:pt x="191" y="13"/>
                  </a:lnTo>
                  <a:lnTo>
                    <a:pt x="132" y="11"/>
                  </a:lnTo>
                  <a:lnTo>
                    <a:pt x="90" y="21"/>
                  </a:lnTo>
                  <a:lnTo>
                    <a:pt x="65" y="70"/>
                  </a:lnTo>
                  <a:lnTo>
                    <a:pt x="77" y="1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6" name="Freeform 13"/>
            <p:cNvSpPr>
              <a:spLocks/>
            </p:cNvSpPr>
            <p:nvPr/>
          </p:nvSpPr>
          <p:spPr bwMode="gray">
            <a:xfrm>
              <a:off x="1835" y="1294"/>
              <a:ext cx="78" cy="88"/>
            </a:xfrm>
            <a:custGeom>
              <a:avLst/>
              <a:gdLst>
                <a:gd name="T0" fmla="*/ 1 w 110"/>
                <a:gd name="T1" fmla="*/ 0 h 123"/>
                <a:gd name="T2" fmla="*/ 1 w 110"/>
                <a:gd name="T3" fmla="*/ 1 h 123"/>
                <a:gd name="T4" fmla="*/ 1 w 110"/>
                <a:gd name="T5" fmla="*/ 1 h 123"/>
                <a:gd name="T6" fmla="*/ 0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1 h 123"/>
                <a:gd name="T26" fmla="*/ 1 w 110"/>
                <a:gd name="T27" fmla="*/ 0 h 123"/>
                <a:gd name="T28" fmla="*/ 1 w 110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23"/>
                <a:gd name="T47" fmla="*/ 110 w 110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23">
                  <a:moveTo>
                    <a:pt x="43" y="0"/>
                  </a:moveTo>
                  <a:lnTo>
                    <a:pt x="36" y="32"/>
                  </a:lnTo>
                  <a:lnTo>
                    <a:pt x="3" y="66"/>
                  </a:lnTo>
                  <a:lnTo>
                    <a:pt x="0" y="91"/>
                  </a:lnTo>
                  <a:lnTo>
                    <a:pt x="36" y="80"/>
                  </a:lnTo>
                  <a:lnTo>
                    <a:pt x="49" y="89"/>
                  </a:lnTo>
                  <a:lnTo>
                    <a:pt x="24" y="100"/>
                  </a:lnTo>
                  <a:lnTo>
                    <a:pt x="43" y="123"/>
                  </a:lnTo>
                  <a:lnTo>
                    <a:pt x="66" y="108"/>
                  </a:lnTo>
                  <a:lnTo>
                    <a:pt x="78" y="85"/>
                  </a:lnTo>
                  <a:lnTo>
                    <a:pt x="110" y="78"/>
                  </a:lnTo>
                  <a:lnTo>
                    <a:pt x="93" y="53"/>
                  </a:lnTo>
                  <a:lnTo>
                    <a:pt x="53" y="19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7" name="Freeform 14"/>
            <p:cNvSpPr>
              <a:spLocks/>
            </p:cNvSpPr>
            <p:nvPr/>
          </p:nvSpPr>
          <p:spPr bwMode="gray">
            <a:xfrm>
              <a:off x="1894" y="1368"/>
              <a:ext cx="17" cy="17"/>
            </a:xfrm>
            <a:custGeom>
              <a:avLst/>
              <a:gdLst>
                <a:gd name="T0" fmla="*/ 1 w 23"/>
                <a:gd name="T1" fmla="*/ 0 h 25"/>
                <a:gd name="T2" fmla="*/ 1 w 23"/>
                <a:gd name="T3" fmla="*/ 1 h 25"/>
                <a:gd name="T4" fmla="*/ 0 w 23"/>
                <a:gd name="T5" fmla="*/ 1 h 25"/>
                <a:gd name="T6" fmla="*/ 1 w 23"/>
                <a:gd name="T7" fmla="*/ 1 h 25"/>
                <a:gd name="T8" fmla="*/ 1 w 23"/>
                <a:gd name="T9" fmla="*/ 0 h 25"/>
                <a:gd name="T10" fmla="*/ 1 w 2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5"/>
                <a:gd name="T20" fmla="*/ 23 w 2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5">
                  <a:moveTo>
                    <a:pt x="23" y="0"/>
                  </a:moveTo>
                  <a:lnTo>
                    <a:pt x="6" y="8"/>
                  </a:lnTo>
                  <a:lnTo>
                    <a:pt x="0" y="25"/>
                  </a:lnTo>
                  <a:lnTo>
                    <a:pt x="16" y="2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8" name="Freeform 15"/>
            <p:cNvSpPr>
              <a:spLocks/>
            </p:cNvSpPr>
            <p:nvPr/>
          </p:nvSpPr>
          <p:spPr bwMode="gray">
            <a:xfrm>
              <a:off x="1825" y="925"/>
              <a:ext cx="359" cy="157"/>
            </a:xfrm>
            <a:custGeom>
              <a:avLst/>
              <a:gdLst>
                <a:gd name="T0" fmla="*/ 6 w 510"/>
                <a:gd name="T1" fmla="*/ 1 h 222"/>
                <a:gd name="T2" fmla="*/ 4 w 510"/>
                <a:gd name="T3" fmla="*/ 1 h 222"/>
                <a:gd name="T4" fmla="*/ 4 w 510"/>
                <a:gd name="T5" fmla="*/ 1 h 222"/>
                <a:gd name="T6" fmla="*/ 4 w 510"/>
                <a:gd name="T7" fmla="*/ 0 h 222"/>
                <a:gd name="T8" fmla="*/ 3 w 510"/>
                <a:gd name="T9" fmla="*/ 1 h 222"/>
                <a:gd name="T10" fmla="*/ 2 w 510"/>
                <a:gd name="T11" fmla="*/ 1 h 222"/>
                <a:gd name="T12" fmla="*/ 1 w 510"/>
                <a:gd name="T13" fmla="*/ 1 h 222"/>
                <a:gd name="T14" fmla="*/ 1 w 510"/>
                <a:gd name="T15" fmla="*/ 1 h 222"/>
                <a:gd name="T16" fmla="*/ 1 w 510"/>
                <a:gd name="T17" fmla="*/ 1 h 222"/>
                <a:gd name="T18" fmla="*/ 1 w 510"/>
                <a:gd name="T19" fmla="*/ 1 h 222"/>
                <a:gd name="T20" fmla="*/ 1 w 510"/>
                <a:gd name="T21" fmla="*/ 1 h 222"/>
                <a:gd name="T22" fmla="*/ 1 w 510"/>
                <a:gd name="T23" fmla="*/ 1 h 222"/>
                <a:gd name="T24" fmla="*/ 1 w 510"/>
                <a:gd name="T25" fmla="*/ 1 h 222"/>
                <a:gd name="T26" fmla="*/ 1 w 510"/>
                <a:gd name="T27" fmla="*/ 1 h 222"/>
                <a:gd name="T28" fmla="*/ 1 w 510"/>
                <a:gd name="T29" fmla="*/ 1 h 222"/>
                <a:gd name="T30" fmla="*/ 1 w 510"/>
                <a:gd name="T31" fmla="*/ 1 h 222"/>
                <a:gd name="T32" fmla="*/ 0 w 510"/>
                <a:gd name="T33" fmla="*/ 1 h 222"/>
                <a:gd name="T34" fmla="*/ 1 w 510"/>
                <a:gd name="T35" fmla="*/ 1 h 222"/>
                <a:gd name="T36" fmla="*/ 1 w 510"/>
                <a:gd name="T37" fmla="*/ 1 h 222"/>
                <a:gd name="T38" fmla="*/ 1 w 510"/>
                <a:gd name="T39" fmla="*/ 1 h 222"/>
                <a:gd name="T40" fmla="*/ 1 w 510"/>
                <a:gd name="T41" fmla="*/ 2 h 222"/>
                <a:gd name="T42" fmla="*/ 1 w 510"/>
                <a:gd name="T43" fmla="*/ 2 h 222"/>
                <a:gd name="T44" fmla="*/ 1 w 510"/>
                <a:gd name="T45" fmla="*/ 1 h 222"/>
                <a:gd name="T46" fmla="*/ 1 w 510"/>
                <a:gd name="T47" fmla="*/ 1 h 222"/>
                <a:gd name="T48" fmla="*/ 1 w 510"/>
                <a:gd name="T49" fmla="*/ 2 h 222"/>
                <a:gd name="T50" fmla="*/ 1 w 510"/>
                <a:gd name="T51" fmla="*/ 2 h 222"/>
                <a:gd name="T52" fmla="*/ 1 w 510"/>
                <a:gd name="T53" fmla="*/ 2 h 222"/>
                <a:gd name="T54" fmla="*/ 1 w 510"/>
                <a:gd name="T55" fmla="*/ 2 h 222"/>
                <a:gd name="T56" fmla="*/ 1 w 510"/>
                <a:gd name="T57" fmla="*/ 3 h 222"/>
                <a:gd name="T58" fmla="*/ 3 w 510"/>
                <a:gd name="T59" fmla="*/ 3 h 222"/>
                <a:gd name="T60" fmla="*/ 2 w 510"/>
                <a:gd name="T61" fmla="*/ 2 h 222"/>
                <a:gd name="T62" fmla="*/ 3 w 510"/>
                <a:gd name="T63" fmla="*/ 2 h 222"/>
                <a:gd name="T64" fmla="*/ 3 w 510"/>
                <a:gd name="T65" fmla="*/ 1 h 222"/>
                <a:gd name="T66" fmla="*/ 3 w 510"/>
                <a:gd name="T67" fmla="*/ 1 h 222"/>
                <a:gd name="T68" fmla="*/ 3 w 510"/>
                <a:gd name="T69" fmla="*/ 1 h 222"/>
                <a:gd name="T70" fmla="*/ 4 w 510"/>
                <a:gd name="T71" fmla="*/ 1 h 222"/>
                <a:gd name="T72" fmla="*/ 4 w 510"/>
                <a:gd name="T73" fmla="*/ 1 h 222"/>
                <a:gd name="T74" fmla="*/ 4 w 510"/>
                <a:gd name="T75" fmla="*/ 1 h 222"/>
                <a:gd name="T76" fmla="*/ 5 w 510"/>
                <a:gd name="T77" fmla="*/ 1 h 222"/>
                <a:gd name="T78" fmla="*/ 6 w 510"/>
                <a:gd name="T79" fmla="*/ 1 h 222"/>
                <a:gd name="T80" fmla="*/ 6 w 510"/>
                <a:gd name="T81" fmla="*/ 1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0"/>
                <a:gd name="T124" fmla="*/ 0 h 222"/>
                <a:gd name="T125" fmla="*/ 510 w 510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0" h="222">
                  <a:moveTo>
                    <a:pt x="510" y="34"/>
                  </a:moveTo>
                  <a:lnTo>
                    <a:pt x="451" y="21"/>
                  </a:lnTo>
                  <a:lnTo>
                    <a:pt x="396" y="17"/>
                  </a:lnTo>
                  <a:lnTo>
                    <a:pt x="356" y="0"/>
                  </a:lnTo>
                  <a:lnTo>
                    <a:pt x="248" y="6"/>
                  </a:lnTo>
                  <a:lnTo>
                    <a:pt x="212" y="21"/>
                  </a:lnTo>
                  <a:lnTo>
                    <a:pt x="147" y="21"/>
                  </a:lnTo>
                  <a:lnTo>
                    <a:pt x="134" y="38"/>
                  </a:lnTo>
                  <a:lnTo>
                    <a:pt x="80" y="40"/>
                  </a:lnTo>
                  <a:lnTo>
                    <a:pt x="141" y="74"/>
                  </a:lnTo>
                  <a:lnTo>
                    <a:pt x="126" y="89"/>
                  </a:lnTo>
                  <a:lnTo>
                    <a:pt x="90" y="72"/>
                  </a:lnTo>
                  <a:lnTo>
                    <a:pt x="69" y="63"/>
                  </a:lnTo>
                  <a:lnTo>
                    <a:pt x="63" y="50"/>
                  </a:lnTo>
                  <a:lnTo>
                    <a:pt x="31" y="53"/>
                  </a:lnTo>
                  <a:lnTo>
                    <a:pt x="2" y="67"/>
                  </a:lnTo>
                  <a:lnTo>
                    <a:pt x="0" y="116"/>
                  </a:lnTo>
                  <a:lnTo>
                    <a:pt x="23" y="124"/>
                  </a:lnTo>
                  <a:lnTo>
                    <a:pt x="59" y="124"/>
                  </a:lnTo>
                  <a:lnTo>
                    <a:pt x="35" y="146"/>
                  </a:lnTo>
                  <a:lnTo>
                    <a:pt x="67" y="177"/>
                  </a:lnTo>
                  <a:lnTo>
                    <a:pt x="78" y="158"/>
                  </a:lnTo>
                  <a:lnTo>
                    <a:pt x="134" y="124"/>
                  </a:lnTo>
                  <a:lnTo>
                    <a:pt x="151" y="129"/>
                  </a:lnTo>
                  <a:lnTo>
                    <a:pt x="101" y="158"/>
                  </a:lnTo>
                  <a:lnTo>
                    <a:pt x="132" y="171"/>
                  </a:lnTo>
                  <a:lnTo>
                    <a:pt x="103" y="179"/>
                  </a:lnTo>
                  <a:lnTo>
                    <a:pt x="80" y="207"/>
                  </a:lnTo>
                  <a:lnTo>
                    <a:pt x="128" y="219"/>
                  </a:lnTo>
                  <a:lnTo>
                    <a:pt x="244" y="222"/>
                  </a:lnTo>
                  <a:lnTo>
                    <a:pt x="217" y="202"/>
                  </a:lnTo>
                  <a:lnTo>
                    <a:pt x="251" y="183"/>
                  </a:lnTo>
                  <a:lnTo>
                    <a:pt x="267" y="148"/>
                  </a:lnTo>
                  <a:lnTo>
                    <a:pt x="303" y="145"/>
                  </a:lnTo>
                  <a:lnTo>
                    <a:pt x="297" y="124"/>
                  </a:lnTo>
                  <a:lnTo>
                    <a:pt x="346" y="122"/>
                  </a:lnTo>
                  <a:lnTo>
                    <a:pt x="375" y="88"/>
                  </a:lnTo>
                  <a:lnTo>
                    <a:pt x="434" y="76"/>
                  </a:lnTo>
                  <a:lnTo>
                    <a:pt x="476" y="46"/>
                  </a:lnTo>
                  <a:lnTo>
                    <a:pt x="510" y="3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19" name="Freeform 16"/>
            <p:cNvSpPr>
              <a:spLocks/>
            </p:cNvSpPr>
            <p:nvPr/>
          </p:nvSpPr>
          <p:spPr bwMode="gray">
            <a:xfrm>
              <a:off x="1811" y="1075"/>
              <a:ext cx="174" cy="56"/>
            </a:xfrm>
            <a:custGeom>
              <a:avLst/>
              <a:gdLst>
                <a:gd name="T0" fmla="*/ 0 w 246"/>
                <a:gd name="T1" fmla="*/ 0 h 80"/>
                <a:gd name="T2" fmla="*/ 1 w 246"/>
                <a:gd name="T3" fmla="*/ 1 h 80"/>
                <a:gd name="T4" fmla="*/ 1 w 246"/>
                <a:gd name="T5" fmla="*/ 1 h 80"/>
                <a:gd name="T6" fmla="*/ 1 w 246"/>
                <a:gd name="T7" fmla="*/ 1 h 80"/>
                <a:gd name="T8" fmla="*/ 3 w 246"/>
                <a:gd name="T9" fmla="*/ 1 h 80"/>
                <a:gd name="T10" fmla="*/ 3 w 246"/>
                <a:gd name="T11" fmla="*/ 1 h 80"/>
                <a:gd name="T12" fmla="*/ 1 w 246"/>
                <a:gd name="T13" fmla="*/ 1 h 80"/>
                <a:gd name="T14" fmla="*/ 1 w 246"/>
                <a:gd name="T15" fmla="*/ 1 h 80"/>
                <a:gd name="T16" fmla="*/ 1 w 246"/>
                <a:gd name="T17" fmla="*/ 1 h 80"/>
                <a:gd name="T18" fmla="*/ 1 w 246"/>
                <a:gd name="T19" fmla="*/ 1 h 80"/>
                <a:gd name="T20" fmla="*/ 0 w 246"/>
                <a:gd name="T21" fmla="*/ 1 h 80"/>
                <a:gd name="T22" fmla="*/ 0 w 246"/>
                <a:gd name="T23" fmla="*/ 0 h 80"/>
                <a:gd name="T24" fmla="*/ 0 w 246"/>
                <a:gd name="T25" fmla="*/ 0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6"/>
                <a:gd name="T40" fmla="*/ 0 h 80"/>
                <a:gd name="T41" fmla="*/ 246 w 246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6" h="80">
                  <a:moveTo>
                    <a:pt x="0" y="0"/>
                  </a:moveTo>
                  <a:lnTo>
                    <a:pt x="42" y="15"/>
                  </a:lnTo>
                  <a:lnTo>
                    <a:pt x="88" y="9"/>
                  </a:lnTo>
                  <a:lnTo>
                    <a:pt x="141" y="44"/>
                  </a:lnTo>
                  <a:lnTo>
                    <a:pt x="246" y="44"/>
                  </a:lnTo>
                  <a:lnTo>
                    <a:pt x="232" y="80"/>
                  </a:lnTo>
                  <a:lnTo>
                    <a:pt x="139" y="74"/>
                  </a:lnTo>
                  <a:lnTo>
                    <a:pt x="84" y="65"/>
                  </a:lnTo>
                  <a:lnTo>
                    <a:pt x="52" y="57"/>
                  </a:lnTo>
                  <a:lnTo>
                    <a:pt x="35" y="27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0" name="Freeform 17"/>
            <p:cNvSpPr>
              <a:spLocks/>
            </p:cNvSpPr>
            <p:nvPr/>
          </p:nvSpPr>
          <p:spPr bwMode="gray">
            <a:xfrm>
              <a:off x="2043" y="912"/>
              <a:ext cx="630" cy="531"/>
            </a:xfrm>
            <a:custGeom>
              <a:avLst/>
              <a:gdLst>
                <a:gd name="T0" fmla="*/ 8 w 890"/>
                <a:gd name="T1" fmla="*/ 1 h 751"/>
                <a:gd name="T2" fmla="*/ 7 w 890"/>
                <a:gd name="T3" fmla="*/ 1 h 751"/>
                <a:gd name="T4" fmla="*/ 8 w 890"/>
                <a:gd name="T5" fmla="*/ 1 h 751"/>
                <a:gd name="T6" fmla="*/ 6 w 890"/>
                <a:gd name="T7" fmla="*/ 1 h 751"/>
                <a:gd name="T8" fmla="*/ 4 w 890"/>
                <a:gd name="T9" fmla="*/ 1 h 751"/>
                <a:gd name="T10" fmla="*/ 4 w 890"/>
                <a:gd name="T11" fmla="*/ 1 h 751"/>
                <a:gd name="T12" fmla="*/ 2 w 890"/>
                <a:gd name="T13" fmla="*/ 1 h 751"/>
                <a:gd name="T14" fmla="*/ 1 w 890"/>
                <a:gd name="T15" fmla="*/ 1 h 751"/>
                <a:gd name="T16" fmla="*/ 1 w 890"/>
                <a:gd name="T17" fmla="*/ 1 h 751"/>
                <a:gd name="T18" fmla="*/ 1 w 890"/>
                <a:gd name="T19" fmla="*/ 2 h 751"/>
                <a:gd name="T20" fmla="*/ 1 w 890"/>
                <a:gd name="T21" fmla="*/ 2 h 751"/>
                <a:gd name="T22" fmla="*/ 1 w 890"/>
                <a:gd name="T23" fmla="*/ 3 h 751"/>
                <a:gd name="T24" fmla="*/ 1 w 890"/>
                <a:gd name="T25" fmla="*/ 3 h 751"/>
                <a:gd name="T26" fmla="*/ 3 w 890"/>
                <a:gd name="T27" fmla="*/ 3 h 751"/>
                <a:gd name="T28" fmla="*/ 3 w 890"/>
                <a:gd name="T29" fmla="*/ 4 h 751"/>
                <a:gd name="T30" fmla="*/ 3 w 890"/>
                <a:gd name="T31" fmla="*/ 4 h 751"/>
                <a:gd name="T32" fmla="*/ 3 w 890"/>
                <a:gd name="T33" fmla="*/ 6 h 751"/>
                <a:gd name="T34" fmla="*/ 3 w 890"/>
                <a:gd name="T35" fmla="*/ 6 h 751"/>
                <a:gd name="T36" fmla="*/ 3 w 890"/>
                <a:gd name="T37" fmla="*/ 6 h 751"/>
                <a:gd name="T38" fmla="*/ 3 w 890"/>
                <a:gd name="T39" fmla="*/ 7 h 751"/>
                <a:gd name="T40" fmla="*/ 4 w 890"/>
                <a:gd name="T41" fmla="*/ 8 h 751"/>
                <a:gd name="T42" fmla="*/ 4 w 890"/>
                <a:gd name="T43" fmla="*/ 8 h 751"/>
                <a:gd name="T44" fmla="*/ 5 w 890"/>
                <a:gd name="T45" fmla="*/ 6 h 751"/>
                <a:gd name="T46" fmla="*/ 6 w 890"/>
                <a:gd name="T47" fmla="*/ 6 h 751"/>
                <a:gd name="T48" fmla="*/ 6 w 890"/>
                <a:gd name="T49" fmla="*/ 6 h 751"/>
                <a:gd name="T50" fmla="*/ 7 w 890"/>
                <a:gd name="T51" fmla="*/ 6 h 751"/>
                <a:gd name="T52" fmla="*/ 8 w 890"/>
                <a:gd name="T53" fmla="*/ 6 h 751"/>
                <a:gd name="T54" fmla="*/ 8 w 890"/>
                <a:gd name="T55" fmla="*/ 5 h 751"/>
                <a:gd name="T56" fmla="*/ 8 w 890"/>
                <a:gd name="T57" fmla="*/ 4 h 751"/>
                <a:gd name="T58" fmla="*/ 8 w 890"/>
                <a:gd name="T59" fmla="*/ 4 h 751"/>
                <a:gd name="T60" fmla="*/ 8 w 890"/>
                <a:gd name="T61" fmla="*/ 4 h 751"/>
                <a:gd name="T62" fmla="*/ 8 w 890"/>
                <a:gd name="T63" fmla="*/ 4 h 751"/>
                <a:gd name="T64" fmla="*/ 8 w 890"/>
                <a:gd name="T65" fmla="*/ 3 h 751"/>
                <a:gd name="T66" fmla="*/ 8 w 890"/>
                <a:gd name="T67" fmla="*/ 3 h 751"/>
                <a:gd name="T68" fmla="*/ 9 w 890"/>
                <a:gd name="T69" fmla="*/ 3 h 751"/>
                <a:gd name="T70" fmla="*/ 9 w 890"/>
                <a:gd name="T71" fmla="*/ 2 h 751"/>
                <a:gd name="T72" fmla="*/ 9 w 890"/>
                <a:gd name="T73" fmla="*/ 1 h 751"/>
                <a:gd name="T74" fmla="*/ 10 w 890"/>
                <a:gd name="T75" fmla="*/ 1 h 751"/>
                <a:gd name="T76" fmla="*/ 9 w 890"/>
                <a:gd name="T77" fmla="*/ 1 h 751"/>
                <a:gd name="T78" fmla="*/ 8 w 890"/>
                <a:gd name="T79" fmla="*/ 1 h 751"/>
                <a:gd name="T80" fmla="*/ 8 w 890"/>
                <a:gd name="T81" fmla="*/ 1 h 751"/>
                <a:gd name="T82" fmla="*/ 8 w 890"/>
                <a:gd name="T83" fmla="*/ 1 h 751"/>
                <a:gd name="T84" fmla="*/ 8 w 890"/>
                <a:gd name="T85" fmla="*/ 1 h 7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0"/>
                <a:gd name="T130" fmla="*/ 0 h 751"/>
                <a:gd name="T131" fmla="*/ 890 w 890"/>
                <a:gd name="T132" fmla="*/ 751 h 7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0" h="751">
                  <a:moveTo>
                    <a:pt x="751" y="55"/>
                  </a:moveTo>
                  <a:lnTo>
                    <a:pt x="727" y="38"/>
                  </a:lnTo>
                  <a:lnTo>
                    <a:pt x="672" y="34"/>
                  </a:lnTo>
                  <a:lnTo>
                    <a:pt x="643" y="23"/>
                  </a:lnTo>
                  <a:lnTo>
                    <a:pt x="597" y="34"/>
                  </a:lnTo>
                  <a:lnTo>
                    <a:pt x="651" y="8"/>
                  </a:lnTo>
                  <a:lnTo>
                    <a:pt x="575" y="0"/>
                  </a:lnTo>
                  <a:lnTo>
                    <a:pt x="519" y="13"/>
                  </a:lnTo>
                  <a:lnTo>
                    <a:pt x="434" y="21"/>
                  </a:lnTo>
                  <a:lnTo>
                    <a:pt x="394" y="38"/>
                  </a:lnTo>
                  <a:lnTo>
                    <a:pt x="345" y="42"/>
                  </a:lnTo>
                  <a:lnTo>
                    <a:pt x="327" y="67"/>
                  </a:lnTo>
                  <a:lnTo>
                    <a:pt x="288" y="51"/>
                  </a:lnTo>
                  <a:lnTo>
                    <a:pt x="215" y="67"/>
                  </a:lnTo>
                  <a:lnTo>
                    <a:pt x="172" y="74"/>
                  </a:lnTo>
                  <a:lnTo>
                    <a:pt x="139" y="106"/>
                  </a:lnTo>
                  <a:lnTo>
                    <a:pt x="97" y="124"/>
                  </a:lnTo>
                  <a:lnTo>
                    <a:pt x="120" y="141"/>
                  </a:lnTo>
                  <a:lnTo>
                    <a:pt x="88" y="158"/>
                  </a:lnTo>
                  <a:lnTo>
                    <a:pt x="38" y="165"/>
                  </a:lnTo>
                  <a:lnTo>
                    <a:pt x="0" y="200"/>
                  </a:lnTo>
                  <a:lnTo>
                    <a:pt x="38" y="215"/>
                  </a:lnTo>
                  <a:lnTo>
                    <a:pt x="12" y="232"/>
                  </a:lnTo>
                  <a:lnTo>
                    <a:pt x="27" y="249"/>
                  </a:lnTo>
                  <a:lnTo>
                    <a:pt x="80" y="249"/>
                  </a:lnTo>
                  <a:lnTo>
                    <a:pt x="69" y="268"/>
                  </a:lnTo>
                  <a:lnTo>
                    <a:pt x="200" y="274"/>
                  </a:lnTo>
                  <a:lnTo>
                    <a:pt x="229" y="296"/>
                  </a:lnTo>
                  <a:lnTo>
                    <a:pt x="219" y="365"/>
                  </a:lnTo>
                  <a:lnTo>
                    <a:pt x="246" y="388"/>
                  </a:lnTo>
                  <a:lnTo>
                    <a:pt x="219" y="412"/>
                  </a:lnTo>
                  <a:lnTo>
                    <a:pt x="265" y="422"/>
                  </a:lnTo>
                  <a:lnTo>
                    <a:pt x="225" y="424"/>
                  </a:lnTo>
                  <a:lnTo>
                    <a:pt x="229" y="464"/>
                  </a:lnTo>
                  <a:lnTo>
                    <a:pt x="282" y="473"/>
                  </a:lnTo>
                  <a:lnTo>
                    <a:pt x="265" y="487"/>
                  </a:lnTo>
                  <a:lnTo>
                    <a:pt x="232" y="487"/>
                  </a:lnTo>
                  <a:lnTo>
                    <a:pt x="219" y="521"/>
                  </a:lnTo>
                  <a:lnTo>
                    <a:pt x="238" y="580"/>
                  </a:lnTo>
                  <a:lnTo>
                    <a:pt x="282" y="652"/>
                  </a:lnTo>
                  <a:lnTo>
                    <a:pt x="282" y="677"/>
                  </a:lnTo>
                  <a:lnTo>
                    <a:pt x="316" y="728"/>
                  </a:lnTo>
                  <a:lnTo>
                    <a:pt x="369" y="751"/>
                  </a:lnTo>
                  <a:lnTo>
                    <a:pt x="381" y="726"/>
                  </a:lnTo>
                  <a:lnTo>
                    <a:pt x="428" y="667"/>
                  </a:lnTo>
                  <a:lnTo>
                    <a:pt x="432" y="589"/>
                  </a:lnTo>
                  <a:lnTo>
                    <a:pt x="464" y="595"/>
                  </a:lnTo>
                  <a:lnTo>
                    <a:pt x="476" y="572"/>
                  </a:lnTo>
                  <a:lnTo>
                    <a:pt x="508" y="570"/>
                  </a:lnTo>
                  <a:lnTo>
                    <a:pt x="535" y="547"/>
                  </a:lnTo>
                  <a:lnTo>
                    <a:pt x="580" y="504"/>
                  </a:lnTo>
                  <a:lnTo>
                    <a:pt x="637" y="502"/>
                  </a:lnTo>
                  <a:lnTo>
                    <a:pt x="654" y="481"/>
                  </a:lnTo>
                  <a:lnTo>
                    <a:pt x="732" y="466"/>
                  </a:lnTo>
                  <a:lnTo>
                    <a:pt x="736" y="449"/>
                  </a:lnTo>
                  <a:lnTo>
                    <a:pt x="673" y="443"/>
                  </a:lnTo>
                  <a:lnTo>
                    <a:pt x="670" y="412"/>
                  </a:lnTo>
                  <a:lnTo>
                    <a:pt x="693" y="431"/>
                  </a:lnTo>
                  <a:lnTo>
                    <a:pt x="740" y="428"/>
                  </a:lnTo>
                  <a:lnTo>
                    <a:pt x="694" y="397"/>
                  </a:lnTo>
                  <a:lnTo>
                    <a:pt x="700" y="376"/>
                  </a:lnTo>
                  <a:lnTo>
                    <a:pt x="729" y="392"/>
                  </a:lnTo>
                  <a:lnTo>
                    <a:pt x="744" y="361"/>
                  </a:lnTo>
                  <a:lnTo>
                    <a:pt x="727" y="336"/>
                  </a:lnTo>
                  <a:lnTo>
                    <a:pt x="770" y="319"/>
                  </a:lnTo>
                  <a:lnTo>
                    <a:pt x="744" y="283"/>
                  </a:lnTo>
                  <a:lnTo>
                    <a:pt x="765" y="283"/>
                  </a:lnTo>
                  <a:lnTo>
                    <a:pt x="748" y="249"/>
                  </a:lnTo>
                  <a:lnTo>
                    <a:pt x="767" y="249"/>
                  </a:lnTo>
                  <a:lnTo>
                    <a:pt x="786" y="257"/>
                  </a:lnTo>
                  <a:lnTo>
                    <a:pt x="793" y="232"/>
                  </a:lnTo>
                  <a:lnTo>
                    <a:pt x="765" y="203"/>
                  </a:lnTo>
                  <a:lnTo>
                    <a:pt x="772" y="141"/>
                  </a:lnTo>
                  <a:lnTo>
                    <a:pt x="816" y="135"/>
                  </a:lnTo>
                  <a:lnTo>
                    <a:pt x="824" y="112"/>
                  </a:lnTo>
                  <a:lnTo>
                    <a:pt x="890" y="89"/>
                  </a:lnTo>
                  <a:lnTo>
                    <a:pt x="871" y="74"/>
                  </a:lnTo>
                  <a:lnTo>
                    <a:pt x="835" y="72"/>
                  </a:lnTo>
                  <a:lnTo>
                    <a:pt x="799" y="93"/>
                  </a:lnTo>
                  <a:lnTo>
                    <a:pt x="751" y="89"/>
                  </a:lnTo>
                  <a:lnTo>
                    <a:pt x="719" y="110"/>
                  </a:lnTo>
                  <a:lnTo>
                    <a:pt x="729" y="74"/>
                  </a:lnTo>
                  <a:lnTo>
                    <a:pt x="685" y="67"/>
                  </a:lnTo>
                  <a:lnTo>
                    <a:pt x="725" y="59"/>
                  </a:lnTo>
                  <a:lnTo>
                    <a:pt x="751" y="55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1" name="Freeform 18"/>
            <p:cNvSpPr>
              <a:spLocks/>
            </p:cNvSpPr>
            <p:nvPr/>
          </p:nvSpPr>
          <p:spPr bwMode="gray">
            <a:xfrm>
              <a:off x="2513" y="1296"/>
              <a:ext cx="120" cy="73"/>
            </a:xfrm>
            <a:custGeom>
              <a:avLst/>
              <a:gdLst>
                <a:gd name="T0" fmla="*/ 1 w 169"/>
                <a:gd name="T1" fmla="*/ 0 h 104"/>
                <a:gd name="T2" fmla="*/ 1 w 169"/>
                <a:gd name="T3" fmla="*/ 1 h 104"/>
                <a:gd name="T4" fmla="*/ 1 w 169"/>
                <a:gd name="T5" fmla="*/ 1 h 104"/>
                <a:gd name="T6" fmla="*/ 1 w 169"/>
                <a:gd name="T7" fmla="*/ 1 h 104"/>
                <a:gd name="T8" fmla="*/ 0 w 169"/>
                <a:gd name="T9" fmla="*/ 1 h 104"/>
                <a:gd name="T10" fmla="*/ 1 w 169"/>
                <a:gd name="T11" fmla="*/ 1 h 104"/>
                <a:gd name="T12" fmla="*/ 1 w 169"/>
                <a:gd name="T13" fmla="*/ 1 h 104"/>
                <a:gd name="T14" fmla="*/ 1 w 169"/>
                <a:gd name="T15" fmla="*/ 1 h 104"/>
                <a:gd name="T16" fmla="*/ 1 w 169"/>
                <a:gd name="T17" fmla="*/ 1 h 104"/>
                <a:gd name="T18" fmla="*/ 2 w 169"/>
                <a:gd name="T19" fmla="*/ 1 h 104"/>
                <a:gd name="T20" fmla="*/ 2 w 169"/>
                <a:gd name="T21" fmla="*/ 1 h 104"/>
                <a:gd name="T22" fmla="*/ 1 w 169"/>
                <a:gd name="T23" fmla="*/ 1 h 104"/>
                <a:gd name="T24" fmla="*/ 1 w 169"/>
                <a:gd name="T25" fmla="*/ 0 h 104"/>
                <a:gd name="T26" fmla="*/ 1 w 169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104"/>
                <a:gd name="T44" fmla="*/ 169 w 16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104">
                  <a:moveTo>
                    <a:pt x="120" y="0"/>
                  </a:moveTo>
                  <a:lnTo>
                    <a:pt x="84" y="24"/>
                  </a:lnTo>
                  <a:lnTo>
                    <a:pt x="53" y="24"/>
                  </a:lnTo>
                  <a:lnTo>
                    <a:pt x="40" y="7"/>
                  </a:lnTo>
                  <a:lnTo>
                    <a:pt x="0" y="38"/>
                  </a:lnTo>
                  <a:lnTo>
                    <a:pt x="19" y="74"/>
                  </a:lnTo>
                  <a:lnTo>
                    <a:pt x="17" y="98"/>
                  </a:lnTo>
                  <a:lnTo>
                    <a:pt x="99" y="104"/>
                  </a:lnTo>
                  <a:lnTo>
                    <a:pt x="127" y="83"/>
                  </a:lnTo>
                  <a:lnTo>
                    <a:pt x="165" y="76"/>
                  </a:lnTo>
                  <a:lnTo>
                    <a:pt x="169" y="7"/>
                  </a:lnTo>
                  <a:lnTo>
                    <a:pt x="137" y="1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2" name="Freeform 19"/>
            <p:cNvSpPr>
              <a:spLocks/>
            </p:cNvSpPr>
            <p:nvPr/>
          </p:nvSpPr>
          <p:spPr bwMode="gray">
            <a:xfrm>
              <a:off x="881" y="1114"/>
              <a:ext cx="1299" cy="1092"/>
            </a:xfrm>
            <a:custGeom>
              <a:avLst/>
              <a:gdLst>
                <a:gd name="T0" fmla="*/ 15 w 1834"/>
                <a:gd name="T1" fmla="*/ 1 h 1543"/>
                <a:gd name="T2" fmla="*/ 14 w 1834"/>
                <a:gd name="T3" fmla="*/ 1 h 1543"/>
                <a:gd name="T4" fmla="*/ 11 w 1834"/>
                <a:gd name="T5" fmla="*/ 2 h 1543"/>
                <a:gd name="T6" fmla="*/ 10 w 1834"/>
                <a:gd name="T7" fmla="*/ 1 h 1543"/>
                <a:gd name="T8" fmla="*/ 9 w 1834"/>
                <a:gd name="T9" fmla="*/ 1 h 1543"/>
                <a:gd name="T10" fmla="*/ 7 w 1834"/>
                <a:gd name="T11" fmla="*/ 1 h 1543"/>
                <a:gd name="T12" fmla="*/ 6 w 1834"/>
                <a:gd name="T13" fmla="*/ 1 h 1543"/>
                <a:gd name="T14" fmla="*/ 4 w 1834"/>
                <a:gd name="T15" fmla="*/ 1 h 1543"/>
                <a:gd name="T16" fmla="*/ 3 w 1834"/>
                <a:gd name="T17" fmla="*/ 2 h 1543"/>
                <a:gd name="T18" fmla="*/ 2 w 1834"/>
                <a:gd name="T19" fmla="*/ 3 h 1543"/>
                <a:gd name="T20" fmla="*/ 2 w 1834"/>
                <a:gd name="T21" fmla="*/ 4 h 1543"/>
                <a:gd name="T22" fmla="*/ 1 w 1834"/>
                <a:gd name="T23" fmla="*/ 4 h 1543"/>
                <a:gd name="T24" fmla="*/ 2 w 1834"/>
                <a:gd name="T25" fmla="*/ 5 h 1543"/>
                <a:gd name="T26" fmla="*/ 1 w 1834"/>
                <a:gd name="T27" fmla="*/ 6 h 1543"/>
                <a:gd name="T28" fmla="*/ 3 w 1834"/>
                <a:gd name="T29" fmla="*/ 4 h 1543"/>
                <a:gd name="T30" fmla="*/ 4 w 1834"/>
                <a:gd name="T31" fmla="*/ 4 h 1543"/>
                <a:gd name="T32" fmla="*/ 5 w 1834"/>
                <a:gd name="T33" fmla="*/ 4 h 1543"/>
                <a:gd name="T34" fmla="*/ 6 w 1834"/>
                <a:gd name="T35" fmla="*/ 4 h 1543"/>
                <a:gd name="T36" fmla="*/ 6 w 1834"/>
                <a:gd name="T37" fmla="*/ 6 h 1543"/>
                <a:gd name="T38" fmla="*/ 7 w 1834"/>
                <a:gd name="T39" fmla="*/ 6 h 1543"/>
                <a:gd name="T40" fmla="*/ 6 w 1834"/>
                <a:gd name="T41" fmla="*/ 9 h 1543"/>
                <a:gd name="T42" fmla="*/ 8 w 1834"/>
                <a:gd name="T43" fmla="*/ 13 h 1543"/>
                <a:gd name="T44" fmla="*/ 9 w 1834"/>
                <a:gd name="T45" fmla="*/ 14 h 1543"/>
                <a:gd name="T46" fmla="*/ 9 w 1834"/>
                <a:gd name="T47" fmla="*/ 14 h 1543"/>
                <a:gd name="T48" fmla="*/ 9 w 1834"/>
                <a:gd name="T49" fmla="*/ 13 h 1543"/>
                <a:gd name="T50" fmla="*/ 10 w 1834"/>
                <a:gd name="T51" fmla="*/ 14 h 1543"/>
                <a:gd name="T52" fmla="*/ 12 w 1834"/>
                <a:gd name="T53" fmla="*/ 16 h 1543"/>
                <a:gd name="T54" fmla="*/ 14 w 1834"/>
                <a:gd name="T55" fmla="*/ 18 h 1543"/>
                <a:gd name="T56" fmla="*/ 14 w 1834"/>
                <a:gd name="T57" fmla="*/ 16 h 1543"/>
                <a:gd name="T58" fmla="*/ 13 w 1834"/>
                <a:gd name="T59" fmla="*/ 15 h 1543"/>
                <a:gd name="T60" fmla="*/ 13 w 1834"/>
                <a:gd name="T61" fmla="*/ 15 h 1543"/>
                <a:gd name="T62" fmla="*/ 13 w 1834"/>
                <a:gd name="T63" fmla="*/ 14 h 1543"/>
                <a:gd name="T64" fmla="*/ 11 w 1834"/>
                <a:gd name="T65" fmla="*/ 14 h 1543"/>
                <a:gd name="T66" fmla="*/ 11 w 1834"/>
                <a:gd name="T67" fmla="*/ 13 h 1543"/>
                <a:gd name="T68" fmla="*/ 12 w 1834"/>
                <a:gd name="T69" fmla="*/ 12 h 1543"/>
                <a:gd name="T70" fmla="*/ 13 w 1834"/>
                <a:gd name="T71" fmla="*/ 13 h 1543"/>
                <a:gd name="T72" fmla="*/ 14 w 1834"/>
                <a:gd name="T73" fmla="*/ 13 h 1543"/>
                <a:gd name="T74" fmla="*/ 15 w 1834"/>
                <a:gd name="T75" fmla="*/ 13 h 1543"/>
                <a:gd name="T76" fmla="*/ 16 w 1834"/>
                <a:gd name="T77" fmla="*/ 11 h 1543"/>
                <a:gd name="T78" fmla="*/ 16 w 1834"/>
                <a:gd name="T79" fmla="*/ 10 h 1543"/>
                <a:gd name="T80" fmla="*/ 17 w 1834"/>
                <a:gd name="T81" fmla="*/ 9 h 1543"/>
                <a:gd name="T82" fmla="*/ 18 w 1834"/>
                <a:gd name="T83" fmla="*/ 9 h 1543"/>
                <a:gd name="T84" fmla="*/ 18 w 1834"/>
                <a:gd name="T85" fmla="*/ 9 h 1543"/>
                <a:gd name="T86" fmla="*/ 19 w 1834"/>
                <a:gd name="T87" fmla="*/ 9 h 1543"/>
                <a:gd name="T88" fmla="*/ 18 w 1834"/>
                <a:gd name="T89" fmla="*/ 9 h 1543"/>
                <a:gd name="T90" fmla="*/ 18 w 1834"/>
                <a:gd name="T91" fmla="*/ 8 h 1543"/>
                <a:gd name="T92" fmla="*/ 20 w 1834"/>
                <a:gd name="T93" fmla="*/ 8 h 1543"/>
                <a:gd name="T94" fmla="*/ 20 w 1834"/>
                <a:gd name="T95" fmla="*/ 8 h 1543"/>
                <a:gd name="T96" fmla="*/ 21 w 1834"/>
                <a:gd name="T97" fmla="*/ 8 h 1543"/>
                <a:gd name="T98" fmla="*/ 20 w 1834"/>
                <a:gd name="T99" fmla="*/ 6 h 1543"/>
                <a:gd name="T100" fmla="*/ 19 w 1834"/>
                <a:gd name="T101" fmla="*/ 5 h 1543"/>
                <a:gd name="T102" fmla="*/ 18 w 1834"/>
                <a:gd name="T103" fmla="*/ 5 h 1543"/>
                <a:gd name="T104" fmla="*/ 18 w 1834"/>
                <a:gd name="T105" fmla="*/ 4 h 1543"/>
                <a:gd name="T106" fmla="*/ 16 w 1834"/>
                <a:gd name="T107" fmla="*/ 4 h 1543"/>
                <a:gd name="T108" fmla="*/ 16 w 1834"/>
                <a:gd name="T109" fmla="*/ 6 h 1543"/>
                <a:gd name="T110" fmla="*/ 16 w 1834"/>
                <a:gd name="T111" fmla="*/ 7 h 1543"/>
                <a:gd name="T112" fmla="*/ 16 w 1834"/>
                <a:gd name="T113" fmla="*/ 6 h 1543"/>
                <a:gd name="T114" fmla="*/ 14 w 1834"/>
                <a:gd name="T115" fmla="*/ 6 h 1543"/>
                <a:gd name="T116" fmla="*/ 14 w 1834"/>
                <a:gd name="T117" fmla="*/ 4 h 1543"/>
                <a:gd name="T118" fmla="*/ 16 w 1834"/>
                <a:gd name="T119" fmla="*/ 3 h 1543"/>
                <a:gd name="T120" fmla="*/ 16 w 1834"/>
                <a:gd name="T121" fmla="*/ 2 h 1543"/>
                <a:gd name="T122" fmla="*/ 15 w 1834"/>
                <a:gd name="T123" fmla="*/ 2 h 1543"/>
                <a:gd name="T124" fmla="*/ 15 w 1834"/>
                <a:gd name="T125" fmla="*/ 1 h 15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4"/>
                <a:gd name="T190" fmla="*/ 0 h 1543"/>
                <a:gd name="T191" fmla="*/ 1834 w 1834"/>
                <a:gd name="T192" fmla="*/ 1543 h 15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4" h="1543">
                  <a:moveTo>
                    <a:pt x="1369" y="27"/>
                  </a:moveTo>
                  <a:lnTo>
                    <a:pt x="1325" y="0"/>
                  </a:lnTo>
                  <a:lnTo>
                    <a:pt x="1296" y="38"/>
                  </a:lnTo>
                  <a:lnTo>
                    <a:pt x="1293" y="101"/>
                  </a:lnTo>
                  <a:lnTo>
                    <a:pt x="1264" y="137"/>
                  </a:lnTo>
                  <a:lnTo>
                    <a:pt x="1275" y="162"/>
                  </a:lnTo>
                  <a:lnTo>
                    <a:pt x="1230" y="179"/>
                  </a:lnTo>
                  <a:lnTo>
                    <a:pt x="1220" y="137"/>
                  </a:lnTo>
                  <a:lnTo>
                    <a:pt x="1178" y="162"/>
                  </a:lnTo>
                  <a:lnTo>
                    <a:pt x="1175" y="192"/>
                  </a:lnTo>
                  <a:lnTo>
                    <a:pt x="1087" y="156"/>
                  </a:lnTo>
                  <a:lnTo>
                    <a:pt x="1045" y="167"/>
                  </a:lnTo>
                  <a:lnTo>
                    <a:pt x="1026" y="198"/>
                  </a:lnTo>
                  <a:lnTo>
                    <a:pt x="933" y="181"/>
                  </a:lnTo>
                  <a:lnTo>
                    <a:pt x="933" y="146"/>
                  </a:lnTo>
                  <a:lnTo>
                    <a:pt x="878" y="152"/>
                  </a:lnTo>
                  <a:lnTo>
                    <a:pt x="840" y="110"/>
                  </a:lnTo>
                  <a:lnTo>
                    <a:pt x="812" y="114"/>
                  </a:lnTo>
                  <a:lnTo>
                    <a:pt x="812" y="143"/>
                  </a:lnTo>
                  <a:lnTo>
                    <a:pt x="775" y="114"/>
                  </a:lnTo>
                  <a:lnTo>
                    <a:pt x="711" y="137"/>
                  </a:lnTo>
                  <a:lnTo>
                    <a:pt x="675" y="152"/>
                  </a:lnTo>
                  <a:lnTo>
                    <a:pt x="648" y="137"/>
                  </a:lnTo>
                  <a:lnTo>
                    <a:pt x="625" y="152"/>
                  </a:lnTo>
                  <a:lnTo>
                    <a:pt x="581" y="126"/>
                  </a:lnTo>
                  <a:lnTo>
                    <a:pt x="504" y="114"/>
                  </a:lnTo>
                  <a:lnTo>
                    <a:pt x="485" y="131"/>
                  </a:lnTo>
                  <a:lnTo>
                    <a:pt x="467" y="114"/>
                  </a:lnTo>
                  <a:lnTo>
                    <a:pt x="424" y="110"/>
                  </a:lnTo>
                  <a:lnTo>
                    <a:pt x="403" y="86"/>
                  </a:lnTo>
                  <a:lnTo>
                    <a:pt x="370" y="89"/>
                  </a:lnTo>
                  <a:lnTo>
                    <a:pt x="361" y="63"/>
                  </a:lnTo>
                  <a:lnTo>
                    <a:pt x="323" y="78"/>
                  </a:lnTo>
                  <a:lnTo>
                    <a:pt x="222" y="105"/>
                  </a:lnTo>
                  <a:lnTo>
                    <a:pt x="180" y="152"/>
                  </a:lnTo>
                  <a:lnTo>
                    <a:pt x="222" y="203"/>
                  </a:lnTo>
                  <a:lnTo>
                    <a:pt x="216" y="215"/>
                  </a:lnTo>
                  <a:lnTo>
                    <a:pt x="173" y="198"/>
                  </a:lnTo>
                  <a:lnTo>
                    <a:pt x="139" y="215"/>
                  </a:lnTo>
                  <a:lnTo>
                    <a:pt x="161" y="270"/>
                  </a:lnTo>
                  <a:lnTo>
                    <a:pt x="190" y="255"/>
                  </a:lnTo>
                  <a:lnTo>
                    <a:pt x="216" y="270"/>
                  </a:lnTo>
                  <a:lnTo>
                    <a:pt x="190" y="293"/>
                  </a:lnTo>
                  <a:lnTo>
                    <a:pt x="180" y="312"/>
                  </a:lnTo>
                  <a:lnTo>
                    <a:pt x="144" y="308"/>
                  </a:lnTo>
                  <a:lnTo>
                    <a:pt x="108" y="338"/>
                  </a:lnTo>
                  <a:lnTo>
                    <a:pt x="108" y="384"/>
                  </a:lnTo>
                  <a:lnTo>
                    <a:pt x="139" y="399"/>
                  </a:lnTo>
                  <a:lnTo>
                    <a:pt x="171" y="390"/>
                  </a:lnTo>
                  <a:lnTo>
                    <a:pt x="158" y="422"/>
                  </a:lnTo>
                  <a:lnTo>
                    <a:pt x="197" y="426"/>
                  </a:lnTo>
                  <a:lnTo>
                    <a:pt x="201" y="447"/>
                  </a:lnTo>
                  <a:lnTo>
                    <a:pt x="121" y="494"/>
                  </a:lnTo>
                  <a:lnTo>
                    <a:pt x="0" y="530"/>
                  </a:lnTo>
                  <a:lnTo>
                    <a:pt x="0" y="540"/>
                  </a:lnTo>
                  <a:lnTo>
                    <a:pt x="129" y="504"/>
                  </a:lnTo>
                  <a:lnTo>
                    <a:pt x="270" y="411"/>
                  </a:lnTo>
                  <a:lnTo>
                    <a:pt x="251" y="390"/>
                  </a:lnTo>
                  <a:lnTo>
                    <a:pt x="235" y="380"/>
                  </a:lnTo>
                  <a:lnTo>
                    <a:pt x="270" y="380"/>
                  </a:lnTo>
                  <a:lnTo>
                    <a:pt x="319" y="333"/>
                  </a:lnTo>
                  <a:lnTo>
                    <a:pt x="319" y="348"/>
                  </a:lnTo>
                  <a:lnTo>
                    <a:pt x="294" y="380"/>
                  </a:lnTo>
                  <a:lnTo>
                    <a:pt x="344" y="374"/>
                  </a:lnTo>
                  <a:lnTo>
                    <a:pt x="370" y="380"/>
                  </a:lnTo>
                  <a:lnTo>
                    <a:pt x="370" y="359"/>
                  </a:lnTo>
                  <a:lnTo>
                    <a:pt x="391" y="363"/>
                  </a:lnTo>
                  <a:lnTo>
                    <a:pt x="435" y="380"/>
                  </a:lnTo>
                  <a:lnTo>
                    <a:pt x="467" y="359"/>
                  </a:lnTo>
                  <a:lnTo>
                    <a:pt x="471" y="338"/>
                  </a:lnTo>
                  <a:lnTo>
                    <a:pt x="513" y="359"/>
                  </a:lnTo>
                  <a:lnTo>
                    <a:pt x="485" y="380"/>
                  </a:lnTo>
                  <a:lnTo>
                    <a:pt x="500" y="414"/>
                  </a:lnTo>
                  <a:lnTo>
                    <a:pt x="523" y="426"/>
                  </a:lnTo>
                  <a:lnTo>
                    <a:pt x="538" y="515"/>
                  </a:lnTo>
                  <a:lnTo>
                    <a:pt x="561" y="536"/>
                  </a:lnTo>
                  <a:lnTo>
                    <a:pt x="581" y="525"/>
                  </a:lnTo>
                  <a:lnTo>
                    <a:pt x="606" y="551"/>
                  </a:lnTo>
                  <a:lnTo>
                    <a:pt x="606" y="587"/>
                  </a:lnTo>
                  <a:lnTo>
                    <a:pt x="620" y="606"/>
                  </a:lnTo>
                  <a:lnTo>
                    <a:pt x="593" y="618"/>
                  </a:lnTo>
                  <a:lnTo>
                    <a:pt x="621" y="665"/>
                  </a:lnTo>
                  <a:lnTo>
                    <a:pt x="635" y="680"/>
                  </a:lnTo>
                  <a:lnTo>
                    <a:pt x="602" y="808"/>
                  </a:lnTo>
                  <a:lnTo>
                    <a:pt x="661" y="1005"/>
                  </a:lnTo>
                  <a:lnTo>
                    <a:pt x="675" y="1049"/>
                  </a:lnTo>
                  <a:lnTo>
                    <a:pt x="711" y="1059"/>
                  </a:lnTo>
                  <a:lnTo>
                    <a:pt x="722" y="1121"/>
                  </a:lnTo>
                  <a:lnTo>
                    <a:pt x="739" y="1152"/>
                  </a:lnTo>
                  <a:lnTo>
                    <a:pt x="722" y="1173"/>
                  </a:lnTo>
                  <a:lnTo>
                    <a:pt x="735" y="1197"/>
                  </a:lnTo>
                  <a:lnTo>
                    <a:pt x="768" y="1235"/>
                  </a:lnTo>
                  <a:lnTo>
                    <a:pt x="787" y="1268"/>
                  </a:lnTo>
                  <a:lnTo>
                    <a:pt x="819" y="1287"/>
                  </a:lnTo>
                  <a:lnTo>
                    <a:pt x="827" y="1281"/>
                  </a:lnTo>
                  <a:lnTo>
                    <a:pt x="812" y="1247"/>
                  </a:lnTo>
                  <a:lnTo>
                    <a:pt x="781" y="1188"/>
                  </a:lnTo>
                  <a:lnTo>
                    <a:pt x="768" y="1146"/>
                  </a:lnTo>
                  <a:lnTo>
                    <a:pt x="764" y="1110"/>
                  </a:lnTo>
                  <a:lnTo>
                    <a:pt x="781" y="1110"/>
                  </a:lnTo>
                  <a:lnTo>
                    <a:pt x="787" y="1161"/>
                  </a:lnTo>
                  <a:lnTo>
                    <a:pt x="815" y="1205"/>
                  </a:lnTo>
                  <a:lnTo>
                    <a:pt x="884" y="1281"/>
                  </a:lnTo>
                  <a:lnTo>
                    <a:pt x="901" y="1287"/>
                  </a:lnTo>
                  <a:lnTo>
                    <a:pt x="931" y="1321"/>
                  </a:lnTo>
                  <a:lnTo>
                    <a:pt x="971" y="1346"/>
                  </a:lnTo>
                  <a:lnTo>
                    <a:pt x="1017" y="1386"/>
                  </a:lnTo>
                  <a:lnTo>
                    <a:pt x="1062" y="1403"/>
                  </a:lnTo>
                  <a:lnTo>
                    <a:pt x="1108" y="1422"/>
                  </a:lnTo>
                  <a:lnTo>
                    <a:pt x="1184" y="1509"/>
                  </a:lnTo>
                  <a:lnTo>
                    <a:pt x="1205" y="1526"/>
                  </a:lnTo>
                  <a:lnTo>
                    <a:pt x="1237" y="1543"/>
                  </a:lnTo>
                  <a:lnTo>
                    <a:pt x="1312" y="1520"/>
                  </a:lnTo>
                  <a:lnTo>
                    <a:pt x="1329" y="1475"/>
                  </a:lnTo>
                  <a:lnTo>
                    <a:pt x="1289" y="1494"/>
                  </a:lnTo>
                  <a:lnTo>
                    <a:pt x="1236" y="1490"/>
                  </a:lnTo>
                  <a:lnTo>
                    <a:pt x="1226" y="1463"/>
                  </a:lnTo>
                  <a:lnTo>
                    <a:pt x="1236" y="1431"/>
                  </a:lnTo>
                  <a:lnTo>
                    <a:pt x="1236" y="1391"/>
                  </a:lnTo>
                  <a:lnTo>
                    <a:pt x="1199" y="1365"/>
                  </a:lnTo>
                  <a:lnTo>
                    <a:pt x="1171" y="1359"/>
                  </a:lnTo>
                  <a:lnTo>
                    <a:pt x="1165" y="1370"/>
                  </a:lnTo>
                  <a:lnTo>
                    <a:pt x="1127" y="1359"/>
                  </a:lnTo>
                  <a:lnTo>
                    <a:pt x="1139" y="1338"/>
                  </a:lnTo>
                  <a:lnTo>
                    <a:pt x="1178" y="1329"/>
                  </a:lnTo>
                  <a:lnTo>
                    <a:pt x="1165" y="1292"/>
                  </a:lnTo>
                  <a:lnTo>
                    <a:pt x="1175" y="1281"/>
                  </a:lnTo>
                  <a:lnTo>
                    <a:pt x="1167" y="1235"/>
                  </a:lnTo>
                  <a:lnTo>
                    <a:pt x="1152" y="1241"/>
                  </a:lnTo>
                  <a:lnTo>
                    <a:pt x="1120" y="1247"/>
                  </a:lnTo>
                  <a:lnTo>
                    <a:pt x="1095" y="1275"/>
                  </a:lnTo>
                  <a:lnTo>
                    <a:pt x="1045" y="1281"/>
                  </a:lnTo>
                  <a:lnTo>
                    <a:pt x="994" y="1256"/>
                  </a:lnTo>
                  <a:lnTo>
                    <a:pt x="990" y="1194"/>
                  </a:lnTo>
                  <a:lnTo>
                    <a:pt x="1021" y="1161"/>
                  </a:lnTo>
                  <a:lnTo>
                    <a:pt x="1021" y="1131"/>
                  </a:lnTo>
                  <a:lnTo>
                    <a:pt x="1004" y="1110"/>
                  </a:lnTo>
                  <a:lnTo>
                    <a:pt x="1032" y="1116"/>
                  </a:lnTo>
                  <a:lnTo>
                    <a:pt x="1074" y="1095"/>
                  </a:lnTo>
                  <a:lnTo>
                    <a:pt x="1078" y="1080"/>
                  </a:lnTo>
                  <a:lnTo>
                    <a:pt x="1099" y="1083"/>
                  </a:lnTo>
                  <a:lnTo>
                    <a:pt x="1102" y="1100"/>
                  </a:lnTo>
                  <a:lnTo>
                    <a:pt x="1137" y="1100"/>
                  </a:lnTo>
                  <a:lnTo>
                    <a:pt x="1165" y="1116"/>
                  </a:lnTo>
                  <a:lnTo>
                    <a:pt x="1165" y="1091"/>
                  </a:lnTo>
                  <a:lnTo>
                    <a:pt x="1184" y="1091"/>
                  </a:lnTo>
                  <a:lnTo>
                    <a:pt x="1203" y="1110"/>
                  </a:lnTo>
                  <a:lnTo>
                    <a:pt x="1253" y="1110"/>
                  </a:lnTo>
                  <a:lnTo>
                    <a:pt x="1253" y="1161"/>
                  </a:lnTo>
                  <a:lnTo>
                    <a:pt x="1275" y="1197"/>
                  </a:lnTo>
                  <a:lnTo>
                    <a:pt x="1300" y="1205"/>
                  </a:lnTo>
                  <a:lnTo>
                    <a:pt x="1304" y="1182"/>
                  </a:lnTo>
                  <a:lnTo>
                    <a:pt x="1304" y="1110"/>
                  </a:lnTo>
                  <a:lnTo>
                    <a:pt x="1293" y="1091"/>
                  </a:lnTo>
                  <a:lnTo>
                    <a:pt x="1355" y="1002"/>
                  </a:lnTo>
                  <a:lnTo>
                    <a:pt x="1386" y="998"/>
                  </a:lnTo>
                  <a:lnTo>
                    <a:pt x="1397" y="966"/>
                  </a:lnTo>
                  <a:lnTo>
                    <a:pt x="1416" y="960"/>
                  </a:lnTo>
                  <a:lnTo>
                    <a:pt x="1397" y="939"/>
                  </a:lnTo>
                  <a:lnTo>
                    <a:pt x="1401" y="920"/>
                  </a:lnTo>
                  <a:lnTo>
                    <a:pt x="1433" y="903"/>
                  </a:lnTo>
                  <a:lnTo>
                    <a:pt x="1458" y="869"/>
                  </a:lnTo>
                  <a:lnTo>
                    <a:pt x="1502" y="861"/>
                  </a:lnTo>
                  <a:lnTo>
                    <a:pt x="1513" y="825"/>
                  </a:lnTo>
                  <a:lnTo>
                    <a:pt x="1502" y="817"/>
                  </a:lnTo>
                  <a:lnTo>
                    <a:pt x="1519" y="794"/>
                  </a:lnTo>
                  <a:lnTo>
                    <a:pt x="1568" y="783"/>
                  </a:lnTo>
                  <a:lnTo>
                    <a:pt x="1616" y="770"/>
                  </a:lnTo>
                  <a:lnTo>
                    <a:pt x="1623" y="798"/>
                  </a:lnTo>
                  <a:lnTo>
                    <a:pt x="1610" y="825"/>
                  </a:lnTo>
                  <a:lnTo>
                    <a:pt x="1599" y="850"/>
                  </a:lnTo>
                  <a:lnTo>
                    <a:pt x="1640" y="857"/>
                  </a:lnTo>
                  <a:lnTo>
                    <a:pt x="1652" y="836"/>
                  </a:lnTo>
                  <a:lnTo>
                    <a:pt x="1669" y="821"/>
                  </a:lnTo>
                  <a:lnTo>
                    <a:pt x="1709" y="806"/>
                  </a:lnTo>
                  <a:lnTo>
                    <a:pt x="1709" y="770"/>
                  </a:lnTo>
                  <a:lnTo>
                    <a:pt x="1684" y="758"/>
                  </a:lnTo>
                  <a:lnTo>
                    <a:pt x="1684" y="774"/>
                  </a:lnTo>
                  <a:lnTo>
                    <a:pt x="1665" y="783"/>
                  </a:lnTo>
                  <a:lnTo>
                    <a:pt x="1637" y="774"/>
                  </a:lnTo>
                  <a:lnTo>
                    <a:pt x="1652" y="737"/>
                  </a:lnTo>
                  <a:lnTo>
                    <a:pt x="1642" y="720"/>
                  </a:lnTo>
                  <a:lnTo>
                    <a:pt x="1616" y="720"/>
                  </a:lnTo>
                  <a:lnTo>
                    <a:pt x="1553" y="741"/>
                  </a:lnTo>
                  <a:lnTo>
                    <a:pt x="1616" y="707"/>
                  </a:lnTo>
                  <a:lnTo>
                    <a:pt x="1713" y="713"/>
                  </a:lnTo>
                  <a:lnTo>
                    <a:pt x="1753" y="696"/>
                  </a:lnTo>
                  <a:lnTo>
                    <a:pt x="1762" y="720"/>
                  </a:lnTo>
                  <a:lnTo>
                    <a:pt x="1720" y="741"/>
                  </a:lnTo>
                  <a:lnTo>
                    <a:pt x="1728" y="753"/>
                  </a:lnTo>
                  <a:lnTo>
                    <a:pt x="1762" y="774"/>
                  </a:lnTo>
                  <a:lnTo>
                    <a:pt x="1772" y="758"/>
                  </a:lnTo>
                  <a:lnTo>
                    <a:pt x="1785" y="791"/>
                  </a:lnTo>
                  <a:lnTo>
                    <a:pt x="1804" y="774"/>
                  </a:lnTo>
                  <a:lnTo>
                    <a:pt x="1834" y="774"/>
                  </a:lnTo>
                  <a:lnTo>
                    <a:pt x="1829" y="720"/>
                  </a:lnTo>
                  <a:lnTo>
                    <a:pt x="1800" y="713"/>
                  </a:lnTo>
                  <a:lnTo>
                    <a:pt x="1785" y="686"/>
                  </a:lnTo>
                  <a:lnTo>
                    <a:pt x="1804" y="677"/>
                  </a:lnTo>
                  <a:lnTo>
                    <a:pt x="1804" y="606"/>
                  </a:lnTo>
                  <a:lnTo>
                    <a:pt x="1762" y="576"/>
                  </a:lnTo>
                  <a:lnTo>
                    <a:pt x="1724" y="566"/>
                  </a:lnTo>
                  <a:lnTo>
                    <a:pt x="1720" y="511"/>
                  </a:lnTo>
                  <a:lnTo>
                    <a:pt x="1696" y="462"/>
                  </a:lnTo>
                  <a:lnTo>
                    <a:pt x="1684" y="414"/>
                  </a:lnTo>
                  <a:lnTo>
                    <a:pt x="1669" y="422"/>
                  </a:lnTo>
                  <a:lnTo>
                    <a:pt x="1648" y="407"/>
                  </a:lnTo>
                  <a:lnTo>
                    <a:pt x="1640" y="450"/>
                  </a:lnTo>
                  <a:lnTo>
                    <a:pt x="1616" y="468"/>
                  </a:lnTo>
                  <a:lnTo>
                    <a:pt x="1595" y="431"/>
                  </a:lnTo>
                  <a:lnTo>
                    <a:pt x="1616" y="411"/>
                  </a:lnTo>
                  <a:lnTo>
                    <a:pt x="1595" y="384"/>
                  </a:lnTo>
                  <a:lnTo>
                    <a:pt x="1563" y="380"/>
                  </a:lnTo>
                  <a:lnTo>
                    <a:pt x="1547" y="355"/>
                  </a:lnTo>
                  <a:lnTo>
                    <a:pt x="1466" y="355"/>
                  </a:lnTo>
                  <a:lnTo>
                    <a:pt x="1475" y="390"/>
                  </a:lnTo>
                  <a:lnTo>
                    <a:pt x="1452" y="407"/>
                  </a:lnTo>
                  <a:lnTo>
                    <a:pt x="1466" y="426"/>
                  </a:lnTo>
                  <a:lnTo>
                    <a:pt x="1447" y="458"/>
                  </a:lnTo>
                  <a:lnTo>
                    <a:pt x="1466" y="483"/>
                  </a:lnTo>
                  <a:lnTo>
                    <a:pt x="1450" y="525"/>
                  </a:lnTo>
                  <a:lnTo>
                    <a:pt x="1410" y="551"/>
                  </a:lnTo>
                  <a:lnTo>
                    <a:pt x="1414" y="572"/>
                  </a:lnTo>
                  <a:lnTo>
                    <a:pt x="1414" y="623"/>
                  </a:lnTo>
                  <a:lnTo>
                    <a:pt x="1386" y="623"/>
                  </a:lnTo>
                  <a:lnTo>
                    <a:pt x="1397" y="591"/>
                  </a:lnTo>
                  <a:lnTo>
                    <a:pt x="1382" y="572"/>
                  </a:lnTo>
                  <a:lnTo>
                    <a:pt x="1382" y="540"/>
                  </a:lnTo>
                  <a:lnTo>
                    <a:pt x="1355" y="536"/>
                  </a:lnTo>
                  <a:lnTo>
                    <a:pt x="1313" y="515"/>
                  </a:lnTo>
                  <a:lnTo>
                    <a:pt x="1275" y="488"/>
                  </a:lnTo>
                  <a:lnTo>
                    <a:pt x="1253" y="494"/>
                  </a:lnTo>
                  <a:lnTo>
                    <a:pt x="1236" y="441"/>
                  </a:lnTo>
                  <a:lnTo>
                    <a:pt x="1207" y="426"/>
                  </a:lnTo>
                  <a:lnTo>
                    <a:pt x="1224" y="374"/>
                  </a:lnTo>
                  <a:lnTo>
                    <a:pt x="1253" y="359"/>
                  </a:lnTo>
                  <a:lnTo>
                    <a:pt x="1281" y="355"/>
                  </a:lnTo>
                  <a:lnTo>
                    <a:pt x="1285" y="317"/>
                  </a:lnTo>
                  <a:lnTo>
                    <a:pt x="1332" y="308"/>
                  </a:lnTo>
                  <a:lnTo>
                    <a:pt x="1365" y="266"/>
                  </a:lnTo>
                  <a:lnTo>
                    <a:pt x="1382" y="230"/>
                  </a:lnTo>
                  <a:lnTo>
                    <a:pt x="1422" y="222"/>
                  </a:lnTo>
                  <a:lnTo>
                    <a:pt x="1452" y="203"/>
                  </a:lnTo>
                  <a:lnTo>
                    <a:pt x="1426" y="192"/>
                  </a:lnTo>
                  <a:lnTo>
                    <a:pt x="1416" y="156"/>
                  </a:lnTo>
                  <a:lnTo>
                    <a:pt x="1393" y="156"/>
                  </a:lnTo>
                  <a:lnTo>
                    <a:pt x="1372" y="192"/>
                  </a:lnTo>
                  <a:lnTo>
                    <a:pt x="1355" y="162"/>
                  </a:lnTo>
                  <a:lnTo>
                    <a:pt x="1317" y="146"/>
                  </a:lnTo>
                  <a:lnTo>
                    <a:pt x="1325" y="118"/>
                  </a:lnTo>
                  <a:lnTo>
                    <a:pt x="1304" y="101"/>
                  </a:lnTo>
                  <a:lnTo>
                    <a:pt x="1329" y="38"/>
                  </a:lnTo>
                  <a:lnTo>
                    <a:pt x="1369" y="2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3" name="Freeform 20"/>
            <p:cNvSpPr>
              <a:spLocks/>
            </p:cNvSpPr>
            <p:nvPr/>
          </p:nvSpPr>
          <p:spPr bwMode="gray">
            <a:xfrm>
              <a:off x="1744" y="2137"/>
              <a:ext cx="578" cy="1025"/>
            </a:xfrm>
            <a:custGeom>
              <a:avLst/>
              <a:gdLst>
                <a:gd name="T0" fmla="*/ 1 w 818"/>
                <a:gd name="T1" fmla="*/ 1 h 1449"/>
                <a:gd name="T2" fmla="*/ 1 w 818"/>
                <a:gd name="T3" fmla="*/ 2 h 1449"/>
                <a:gd name="T4" fmla="*/ 1 w 818"/>
                <a:gd name="T5" fmla="*/ 4 h 1449"/>
                <a:gd name="T6" fmla="*/ 1 w 818"/>
                <a:gd name="T7" fmla="*/ 4 h 1449"/>
                <a:gd name="T8" fmla="*/ 1 w 818"/>
                <a:gd name="T9" fmla="*/ 6 h 1449"/>
                <a:gd name="T10" fmla="*/ 2 w 818"/>
                <a:gd name="T11" fmla="*/ 6 h 1449"/>
                <a:gd name="T12" fmla="*/ 2 w 818"/>
                <a:gd name="T13" fmla="*/ 8 h 1449"/>
                <a:gd name="T14" fmla="*/ 2 w 818"/>
                <a:gd name="T15" fmla="*/ 9 h 1449"/>
                <a:gd name="T16" fmla="*/ 2 w 818"/>
                <a:gd name="T17" fmla="*/ 13 h 1449"/>
                <a:gd name="T18" fmla="*/ 2 w 818"/>
                <a:gd name="T19" fmla="*/ 13 h 1449"/>
                <a:gd name="T20" fmla="*/ 2 w 818"/>
                <a:gd name="T21" fmla="*/ 14 h 1449"/>
                <a:gd name="T22" fmla="*/ 3 w 818"/>
                <a:gd name="T23" fmla="*/ 15 h 1449"/>
                <a:gd name="T24" fmla="*/ 2 w 818"/>
                <a:gd name="T25" fmla="*/ 16 h 1449"/>
                <a:gd name="T26" fmla="*/ 3 w 818"/>
                <a:gd name="T27" fmla="*/ 16 h 1449"/>
                <a:gd name="T28" fmla="*/ 4 w 818"/>
                <a:gd name="T29" fmla="*/ 16 h 1449"/>
                <a:gd name="T30" fmla="*/ 3 w 818"/>
                <a:gd name="T31" fmla="*/ 15 h 1449"/>
                <a:gd name="T32" fmla="*/ 3 w 818"/>
                <a:gd name="T33" fmla="*/ 15 h 1449"/>
                <a:gd name="T34" fmla="*/ 4 w 818"/>
                <a:gd name="T35" fmla="*/ 14 h 1449"/>
                <a:gd name="T36" fmla="*/ 3 w 818"/>
                <a:gd name="T37" fmla="*/ 13 h 1449"/>
                <a:gd name="T38" fmla="*/ 4 w 818"/>
                <a:gd name="T39" fmla="*/ 13 h 1449"/>
                <a:gd name="T40" fmla="*/ 4 w 818"/>
                <a:gd name="T41" fmla="*/ 13 h 1449"/>
                <a:gd name="T42" fmla="*/ 4 w 818"/>
                <a:gd name="T43" fmla="*/ 11 h 1449"/>
                <a:gd name="T44" fmla="*/ 5 w 818"/>
                <a:gd name="T45" fmla="*/ 11 h 1449"/>
                <a:gd name="T46" fmla="*/ 5 w 818"/>
                <a:gd name="T47" fmla="*/ 11 h 1449"/>
                <a:gd name="T48" fmla="*/ 6 w 818"/>
                <a:gd name="T49" fmla="*/ 11 h 1449"/>
                <a:gd name="T50" fmla="*/ 6 w 818"/>
                <a:gd name="T51" fmla="*/ 10 h 1449"/>
                <a:gd name="T52" fmla="*/ 6 w 818"/>
                <a:gd name="T53" fmla="*/ 9 h 1449"/>
                <a:gd name="T54" fmla="*/ 7 w 818"/>
                <a:gd name="T55" fmla="*/ 8 h 1449"/>
                <a:gd name="T56" fmla="*/ 8 w 818"/>
                <a:gd name="T57" fmla="*/ 7 h 1449"/>
                <a:gd name="T58" fmla="*/ 9 w 818"/>
                <a:gd name="T59" fmla="*/ 5 h 1449"/>
                <a:gd name="T60" fmla="*/ 8 w 818"/>
                <a:gd name="T61" fmla="*/ 4 h 1449"/>
                <a:gd name="T62" fmla="*/ 8 w 818"/>
                <a:gd name="T63" fmla="*/ 3 h 1449"/>
                <a:gd name="T64" fmla="*/ 7 w 818"/>
                <a:gd name="T65" fmla="*/ 3 h 1449"/>
                <a:gd name="T66" fmla="*/ 6 w 818"/>
                <a:gd name="T67" fmla="*/ 3 h 1449"/>
                <a:gd name="T68" fmla="*/ 6 w 818"/>
                <a:gd name="T69" fmla="*/ 2 h 1449"/>
                <a:gd name="T70" fmla="*/ 6 w 818"/>
                <a:gd name="T71" fmla="*/ 2 h 1449"/>
                <a:gd name="T72" fmla="*/ 4 w 818"/>
                <a:gd name="T73" fmla="*/ 1 h 1449"/>
                <a:gd name="T74" fmla="*/ 4 w 818"/>
                <a:gd name="T75" fmla="*/ 1 h 1449"/>
                <a:gd name="T76" fmla="*/ 3 w 818"/>
                <a:gd name="T77" fmla="*/ 1 h 1449"/>
                <a:gd name="T78" fmla="*/ 2 w 818"/>
                <a:gd name="T79" fmla="*/ 1 h 1449"/>
                <a:gd name="T80" fmla="*/ 1 w 818"/>
                <a:gd name="T81" fmla="*/ 1 h 14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8"/>
                <a:gd name="T124" fmla="*/ 0 h 1449"/>
                <a:gd name="T125" fmla="*/ 818 w 818"/>
                <a:gd name="T126" fmla="*/ 1449 h 14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8" h="1449">
                  <a:moveTo>
                    <a:pt x="114" y="23"/>
                  </a:moveTo>
                  <a:lnTo>
                    <a:pt x="86" y="76"/>
                  </a:lnTo>
                  <a:lnTo>
                    <a:pt x="82" y="141"/>
                  </a:lnTo>
                  <a:lnTo>
                    <a:pt x="95" y="194"/>
                  </a:lnTo>
                  <a:lnTo>
                    <a:pt x="29" y="246"/>
                  </a:lnTo>
                  <a:lnTo>
                    <a:pt x="37" y="310"/>
                  </a:lnTo>
                  <a:lnTo>
                    <a:pt x="0" y="335"/>
                  </a:lnTo>
                  <a:lnTo>
                    <a:pt x="12" y="363"/>
                  </a:lnTo>
                  <a:lnTo>
                    <a:pt x="75" y="434"/>
                  </a:lnTo>
                  <a:lnTo>
                    <a:pt x="78" y="476"/>
                  </a:lnTo>
                  <a:lnTo>
                    <a:pt x="143" y="563"/>
                  </a:lnTo>
                  <a:lnTo>
                    <a:pt x="187" y="574"/>
                  </a:lnTo>
                  <a:lnTo>
                    <a:pt x="196" y="628"/>
                  </a:lnTo>
                  <a:lnTo>
                    <a:pt x="210" y="656"/>
                  </a:lnTo>
                  <a:lnTo>
                    <a:pt x="204" y="780"/>
                  </a:lnTo>
                  <a:lnTo>
                    <a:pt x="187" y="827"/>
                  </a:lnTo>
                  <a:lnTo>
                    <a:pt x="192" y="956"/>
                  </a:lnTo>
                  <a:lnTo>
                    <a:pt x="175" y="1089"/>
                  </a:lnTo>
                  <a:lnTo>
                    <a:pt x="200" y="1108"/>
                  </a:lnTo>
                  <a:lnTo>
                    <a:pt x="187" y="1188"/>
                  </a:lnTo>
                  <a:lnTo>
                    <a:pt x="164" y="1207"/>
                  </a:lnTo>
                  <a:lnTo>
                    <a:pt x="183" y="1295"/>
                  </a:lnTo>
                  <a:lnTo>
                    <a:pt x="219" y="1342"/>
                  </a:lnTo>
                  <a:lnTo>
                    <a:pt x="219" y="1371"/>
                  </a:lnTo>
                  <a:lnTo>
                    <a:pt x="232" y="1390"/>
                  </a:lnTo>
                  <a:lnTo>
                    <a:pt x="213" y="1401"/>
                  </a:lnTo>
                  <a:lnTo>
                    <a:pt x="261" y="1430"/>
                  </a:lnTo>
                  <a:lnTo>
                    <a:pt x="301" y="1430"/>
                  </a:lnTo>
                  <a:lnTo>
                    <a:pt x="356" y="1449"/>
                  </a:lnTo>
                  <a:lnTo>
                    <a:pt x="375" y="1430"/>
                  </a:lnTo>
                  <a:lnTo>
                    <a:pt x="324" y="1401"/>
                  </a:lnTo>
                  <a:lnTo>
                    <a:pt x="306" y="1378"/>
                  </a:lnTo>
                  <a:lnTo>
                    <a:pt x="265" y="1378"/>
                  </a:lnTo>
                  <a:lnTo>
                    <a:pt x="306" y="1348"/>
                  </a:lnTo>
                  <a:lnTo>
                    <a:pt x="268" y="1329"/>
                  </a:lnTo>
                  <a:lnTo>
                    <a:pt x="320" y="1260"/>
                  </a:lnTo>
                  <a:lnTo>
                    <a:pt x="293" y="1232"/>
                  </a:lnTo>
                  <a:lnTo>
                    <a:pt x="284" y="1196"/>
                  </a:lnTo>
                  <a:lnTo>
                    <a:pt x="314" y="1184"/>
                  </a:lnTo>
                  <a:lnTo>
                    <a:pt x="335" y="1148"/>
                  </a:lnTo>
                  <a:lnTo>
                    <a:pt x="360" y="1137"/>
                  </a:lnTo>
                  <a:lnTo>
                    <a:pt x="320" y="1097"/>
                  </a:lnTo>
                  <a:lnTo>
                    <a:pt x="356" y="1089"/>
                  </a:lnTo>
                  <a:lnTo>
                    <a:pt x="381" y="1055"/>
                  </a:lnTo>
                  <a:lnTo>
                    <a:pt x="411" y="1055"/>
                  </a:lnTo>
                  <a:lnTo>
                    <a:pt x="453" y="1015"/>
                  </a:lnTo>
                  <a:lnTo>
                    <a:pt x="434" y="949"/>
                  </a:lnTo>
                  <a:lnTo>
                    <a:pt x="460" y="949"/>
                  </a:lnTo>
                  <a:lnTo>
                    <a:pt x="466" y="968"/>
                  </a:lnTo>
                  <a:lnTo>
                    <a:pt x="519" y="937"/>
                  </a:lnTo>
                  <a:lnTo>
                    <a:pt x="523" y="878"/>
                  </a:lnTo>
                  <a:lnTo>
                    <a:pt x="571" y="875"/>
                  </a:lnTo>
                  <a:lnTo>
                    <a:pt x="588" y="850"/>
                  </a:lnTo>
                  <a:lnTo>
                    <a:pt x="584" y="780"/>
                  </a:lnTo>
                  <a:lnTo>
                    <a:pt x="626" y="763"/>
                  </a:lnTo>
                  <a:lnTo>
                    <a:pt x="630" y="728"/>
                  </a:lnTo>
                  <a:lnTo>
                    <a:pt x="681" y="711"/>
                  </a:lnTo>
                  <a:lnTo>
                    <a:pt x="744" y="645"/>
                  </a:lnTo>
                  <a:lnTo>
                    <a:pt x="744" y="521"/>
                  </a:lnTo>
                  <a:lnTo>
                    <a:pt x="799" y="441"/>
                  </a:lnTo>
                  <a:lnTo>
                    <a:pt x="818" y="363"/>
                  </a:lnTo>
                  <a:lnTo>
                    <a:pt x="767" y="346"/>
                  </a:lnTo>
                  <a:lnTo>
                    <a:pt x="740" y="310"/>
                  </a:lnTo>
                  <a:lnTo>
                    <a:pt x="687" y="305"/>
                  </a:lnTo>
                  <a:lnTo>
                    <a:pt x="666" y="280"/>
                  </a:lnTo>
                  <a:lnTo>
                    <a:pt x="654" y="297"/>
                  </a:lnTo>
                  <a:lnTo>
                    <a:pt x="597" y="257"/>
                  </a:lnTo>
                  <a:lnTo>
                    <a:pt x="580" y="263"/>
                  </a:lnTo>
                  <a:lnTo>
                    <a:pt x="552" y="228"/>
                  </a:lnTo>
                  <a:lnTo>
                    <a:pt x="571" y="211"/>
                  </a:lnTo>
                  <a:lnTo>
                    <a:pt x="544" y="171"/>
                  </a:lnTo>
                  <a:lnTo>
                    <a:pt x="510" y="171"/>
                  </a:lnTo>
                  <a:lnTo>
                    <a:pt x="489" y="147"/>
                  </a:lnTo>
                  <a:lnTo>
                    <a:pt x="434" y="141"/>
                  </a:lnTo>
                  <a:lnTo>
                    <a:pt x="411" y="95"/>
                  </a:lnTo>
                  <a:lnTo>
                    <a:pt x="388" y="90"/>
                  </a:lnTo>
                  <a:lnTo>
                    <a:pt x="371" y="35"/>
                  </a:lnTo>
                  <a:lnTo>
                    <a:pt x="236" y="35"/>
                  </a:lnTo>
                  <a:lnTo>
                    <a:pt x="213" y="0"/>
                  </a:lnTo>
                  <a:lnTo>
                    <a:pt x="187" y="6"/>
                  </a:lnTo>
                  <a:lnTo>
                    <a:pt x="151" y="18"/>
                  </a:lnTo>
                  <a:lnTo>
                    <a:pt x="114" y="23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4" name="Freeform 21"/>
            <p:cNvSpPr>
              <a:spLocks/>
            </p:cNvSpPr>
            <p:nvPr/>
          </p:nvSpPr>
          <p:spPr bwMode="gray">
            <a:xfrm>
              <a:off x="1747" y="1985"/>
              <a:ext cx="133" cy="58"/>
            </a:xfrm>
            <a:custGeom>
              <a:avLst/>
              <a:gdLst>
                <a:gd name="T0" fmla="*/ 2 w 188"/>
                <a:gd name="T1" fmla="*/ 1 h 81"/>
                <a:gd name="T2" fmla="*/ 2 w 188"/>
                <a:gd name="T3" fmla="*/ 1 h 81"/>
                <a:gd name="T4" fmla="*/ 1 w 188"/>
                <a:gd name="T5" fmla="*/ 1 h 81"/>
                <a:gd name="T6" fmla="*/ 1 w 188"/>
                <a:gd name="T7" fmla="*/ 1 h 81"/>
                <a:gd name="T8" fmla="*/ 0 w 188"/>
                <a:gd name="T9" fmla="*/ 1 h 81"/>
                <a:gd name="T10" fmla="*/ 1 w 188"/>
                <a:gd name="T11" fmla="*/ 1 h 81"/>
                <a:gd name="T12" fmla="*/ 1 w 188"/>
                <a:gd name="T13" fmla="*/ 0 h 81"/>
                <a:gd name="T14" fmla="*/ 1 w 188"/>
                <a:gd name="T15" fmla="*/ 1 h 81"/>
                <a:gd name="T16" fmla="*/ 2 w 188"/>
                <a:gd name="T17" fmla="*/ 1 h 81"/>
                <a:gd name="T18" fmla="*/ 2 w 188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81"/>
                <a:gd name="T32" fmla="*/ 188 w 18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81">
                  <a:moveTo>
                    <a:pt x="188" y="64"/>
                  </a:moveTo>
                  <a:lnTo>
                    <a:pt x="156" y="81"/>
                  </a:lnTo>
                  <a:lnTo>
                    <a:pt x="110" y="64"/>
                  </a:lnTo>
                  <a:lnTo>
                    <a:pt x="61" y="41"/>
                  </a:lnTo>
                  <a:lnTo>
                    <a:pt x="0" y="32"/>
                  </a:lnTo>
                  <a:lnTo>
                    <a:pt x="15" y="15"/>
                  </a:lnTo>
                  <a:lnTo>
                    <a:pt x="65" y="0"/>
                  </a:lnTo>
                  <a:lnTo>
                    <a:pt x="114" y="41"/>
                  </a:lnTo>
                  <a:lnTo>
                    <a:pt x="188" y="6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5" name="Freeform 22"/>
            <p:cNvSpPr>
              <a:spLocks/>
            </p:cNvSpPr>
            <p:nvPr/>
          </p:nvSpPr>
          <p:spPr bwMode="gray">
            <a:xfrm>
              <a:off x="1853" y="2042"/>
              <a:ext cx="104" cy="24"/>
            </a:xfrm>
            <a:custGeom>
              <a:avLst/>
              <a:gdLst>
                <a:gd name="T0" fmla="*/ 1 w 147"/>
                <a:gd name="T1" fmla="*/ 1 h 35"/>
                <a:gd name="T2" fmla="*/ 1 w 147"/>
                <a:gd name="T3" fmla="*/ 0 h 35"/>
                <a:gd name="T4" fmla="*/ 1 w 147"/>
                <a:gd name="T5" fmla="*/ 1 h 35"/>
                <a:gd name="T6" fmla="*/ 0 w 147"/>
                <a:gd name="T7" fmla="*/ 1 h 35"/>
                <a:gd name="T8" fmla="*/ 1 w 147"/>
                <a:gd name="T9" fmla="*/ 1 h 35"/>
                <a:gd name="T10" fmla="*/ 1 w 147"/>
                <a:gd name="T11" fmla="*/ 1 h 35"/>
                <a:gd name="T12" fmla="*/ 1 w 147"/>
                <a:gd name="T13" fmla="*/ 1 h 35"/>
                <a:gd name="T14" fmla="*/ 1 w 147"/>
                <a:gd name="T15" fmla="*/ 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35"/>
                <a:gd name="T26" fmla="*/ 147 w 14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35">
                  <a:moveTo>
                    <a:pt x="147" y="27"/>
                  </a:moveTo>
                  <a:lnTo>
                    <a:pt x="103" y="0"/>
                  </a:lnTo>
                  <a:lnTo>
                    <a:pt x="42" y="2"/>
                  </a:lnTo>
                  <a:lnTo>
                    <a:pt x="0" y="23"/>
                  </a:lnTo>
                  <a:lnTo>
                    <a:pt x="42" y="27"/>
                  </a:lnTo>
                  <a:lnTo>
                    <a:pt x="103" y="35"/>
                  </a:lnTo>
                  <a:lnTo>
                    <a:pt x="147" y="27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6" name="Freeform 23"/>
            <p:cNvSpPr>
              <a:spLocks/>
            </p:cNvSpPr>
            <p:nvPr/>
          </p:nvSpPr>
          <p:spPr bwMode="gray">
            <a:xfrm>
              <a:off x="1809" y="2062"/>
              <a:ext cx="44" cy="14"/>
            </a:xfrm>
            <a:custGeom>
              <a:avLst/>
              <a:gdLst>
                <a:gd name="T0" fmla="*/ 1 w 60"/>
                <a:gd name="T1" fmla="*/ 1 h 21"/>
                <a:gd name="T2" fmla="*/ 1 w 60"/>
                <a:gd name="T3" fmla="*/ 0 h 21"/>
                <a:gd name="T4" fmla="*/ 1 w 60"/>
                <a:gd name="T5" fmla="*/ 0 h 21"/>
                <a:gd name="T6" fmla="*/ 0 w 60"/>
                <a:gd name="T7" fmla="*/ 1 h 21"/>
                <a:gd name="T8" fmla="*/ 1 w 60"/>
                <a:gd name="T9" fmla="*/ 1 h 21"/>
                <a:gd name="T10" fmla="*/ 1 w 60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1"/>
                <a:gd name="T20" fmla="*/ 60 w 6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1">
                  <a:moveTo>
                    <a:pt x="60" y="21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0" y="21"/>
                  </a:lnTo>
                  <a:lnTo>
                    <a:pt x="60" y="2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7" name="Freeform 24"/>
            <p:cNvSpPr>
              <a:spLocks/>
            </p:cNvSpPr>
            <p:nvPr/>
          </p:nvSpPr>
          <p:spPr bwMode="gray">
            <a:xfrm>
              <a:off x="1966" y="2070"/>
              <a:ext cx="27" cy="13"/>
            </a:xfrm>
            <a:custGeom>
              <a:avLst/>
              <a:gdLst>
                <a:gd name="T0" fmla="*/ 1 w 38"/>
                <a:gd name="T1" fmla="*/ 0 h 17"/>
                <a:gd name="T2" fmla="*/ 1 w 38"/>
                <a:gd name="T3" fmla="*/ 0 h 17"/>
                <a:gd name="T4" fmla="*/ 0 w 38"/>
                <a:gd name="T5" fmla="*/ 2 h 17"/>
                <a:gd name="T6" fmla="*/ 1 w 38"/>
                <a:gd name="T7" fmla="*/ 2 h 17"/>
                <a:gd name="T8" fmla="*/ 1 w 38"/>
                <a:gd name="T9" fmla="*/ 0 h 17"/>
                <a:gd name="T10" fmla="*/ 1 w 3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7"/>
                <a:gd name="T20" fmla="*/ 38 w 3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7">
                  <a:moveTo>
                    <a:pt x="38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32" y="1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8" name="Freeform 25"/>
            <p:cNvSpPr>
              <a:spLocks/>
            </p:cNvSpPr>
            <p:nvPr/>
          </p:nvSpPr>
          <p:spPr bwMode="gray">
            <a:xfrm>
              <a:off x="2009" y="2090"/>
              <a:ext cx="13" cy="9"/>
            </a:xfrm>
            <a:custGeom>
              <a:avLst/>
              <a:gdLst>
                <a:gd name="T0" fmla="*/ 0 w 17"/>
                <a:gd name="T1" fmla="*/ 0 h 11"/>
                <a:gd name="T2" fmla="*/ 2 w 17"/>
                <a:gd name="T3" fmla="*/ 2 h 11"/>
                <a:gd name="T4" fmla="*/ 2 w 17"/>
                <a:gd name="T5" fmla="*/ 0 h 11"/>
                <a:gd name="T6" fmla="*/ 0 w 17"/>
                <a:gd name="T7" fmla="*/ 0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0" y="0"/>
                  </a:moveTo>
                  <a:lnTo>
                    <a:pt x="9" y="1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29" name="Freeform 26"/>
            <p:cNvSpPr>
              <a:spLocks/>
            </p:cNvSpPr>
            <p:nvPr/>
          </p:nvSpPr>
          <p:spPr bwMode="gray">
            <a:xfrm>
              <a:off x="2029" y="2103"/>
              <a:ext cx="10" cy="45"/>
            </a:xfrm>
            <a:custGeom>
              <a:avLst/>
              <a:gdLst>
                <a:gd name="T0" fmla="*/ 0 w 14"/>
                <a:gd name="T1" fmla="*/ 0 h 65"/>
                <a:gd name="T2" fmla="*/ 0 w 14"/>
                <a:gd name="T3" fmla="*/ 1 h 65"/>
                <a:gd name="T4" fmla="*/ 1 w 14"/>
                <a:gd name="T5" fmla="*/ 1 h 65"/>
                <a:gd name="T6" fmla="*/ 1 w 14"/>
                <a:gd name="T7" fmla="*/ 1 h 65"/>
                <a:gd name="T8" fmla="*/ 1 w 14"/>
                <a:gd name="T9" fmla="*/ 1 h 65"/>
                <a:gd name="T10" fmla="*/ 0 w 14"/>
                <a:gd name="T11" fmla="*/ 0 h 65"/>
                <a:gd name="T12" fmla="*/ 0 w 14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5"/>
                <a:gd name="T23" fmla="*/ 14 w 14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5">
                  <a:moveTo>
                    <a:pt x="0" y="0"/>
                  </a:moveTo>
                  <a:lnTo>
                    <a:pt x="0" y="25"/>
                  </a:lnTo>
                  <a:lnTo>
                    <a:pt x="4" y="65"/>
                  </a:lnTo>
                  <a:lnTo>
                    <a:pt x="14" y="53"/>
                  </a:lnTo>
                  <a:lnTo>
                    <a:pt x="14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0" name="Freeform 27"/>
            <p:cNvSpPr>
              <a:spLocks/>
            </p:cNvSpPr>
            <p:nvPr/>
          </p:nvSpPr>
          <p:spPr bwMode="gray">
            <a:xfrm>
              <a:off x="2034" y="3098"/>
              <a:ext cx="20" cy="20"/>
            </a:xfrm>
            <a:custGeom>
              <a:avLst/>
              <a:gdLst>
                <a:gd name="T0" fmla="*/ 1 w 29"/>
                <a:gd name="T1" fmla="*/ 0 h 29"/>
                <a:gd name="T2" fmla="*/ 0 w 29"/>
                <a:gd name="T3" fmla="*/ 1 h 29"/>
                <a:gd name="T4" fmla="*/ 1 w 29"/>
                <a:gd name="T5" fmla="*/ 1 h 29"/>
                <a:gd name="T6" fmla="*/ 1 w 29"/>
                <a:gd name="T7" fmla="*/ 0 h 29"/>
                <a:gd name="T8" fmla="*/ 1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5" y="0"/>
                  </a:moveTo>
                  <a:lnTo>
                    <a:pt x="0" y="29"/>
                  </a:lnTo>
                  <a:lnTo>
                    <a:pt x="29" y="19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1" name="Freeform 28"/>
            <p:cNvSpPr>
              <a:spLocks/>
            </p:cNvSpPr>
            <p:nvPr/>
          </p:nvSpPr>
          <p:spPr bwMode="gray">
            <a:xfrm>
              <a:off x="2051" y="3112"/>
              <a:ext cx="13" cy="6"/>
            </a:xfrm>
            <a:custGeom>
              <a:avLst/>
              <a:gdLst>
                <a:gd name="T0" fmla="*/ 2 w 17"/>
                <a:gd name="T1" fmla="*/ 0 h 10"/>
                <a:gd name="T2" fmla="*/ 0 w 17"/>
                <a:gd name="T3" fmla="*/ 1 h 10"/>
                <a:gd name="T4" fmla="*/ 2 w 17"/>
                <a:gd name="T5" fmla="*/ 1 h 10"/>
                <a:gd name="T6" fmla="*/ 2 w 17"/>
                <a:gd name="T7" fmla="*/ 0 h 10"/>
                <a:gd name="T8" fmla="*/ 2 w 1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13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2" name="Freeform 29"/>
            <p:cNvSpPr>
              <a:spLocks/>
            </p:cNvSpPr>
            <p:nvPr/>
          </p:nvSpPr>
          <p:spPr bwMode="gray">
            <a:xfrm>
              <a:off x="1835" y="1941"/>
              <a:ext cx="18" cy="12"/>
            </a:xfrm>
            <a:custGeom>
              <a:avLst/>
              <a:gdLst>
                <a:gd name="T0" fmla="*/ 2 w 24"/>
                <a:gd name="T1" fmla="*/ 0 h 17"/>
                <a:gd name="T2" fmla="*/ 2 w 24"/>
                <a:gd name="T3" fmla="*/ 0 h 17"/>
                <a:gd name="T4" fmla="*/ 0 w 24"/>
                <a:gd name="T5" fmla="*/ 1 h 17"/>
                <a:gd name="T6" fmla="*/ 2 w 24"/>
                <a:gd name="T7" fmla="*/ 0 h 17"/>
                <a:gd name="T8" fmla="*/ 2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24" y="0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3" name="Freeform 30"/>
            <p:cNvSpPr>
              <a:spLocks/>
            </p:cNvSpPr>
            <p:nvPr/>
          </p:nvSpPr>
          <p:spPr bwMode="gray">
            <a:xfrm>
              <a:off x="1853" y="1953"/>
              <a:ext cx="14" cy="17"/>
            </a:xfrm>
            <a:custGeom>
              <a:avLst/>
              <a:gdLst>
                <a:gd name="T0" fmla="*/ 0 w 21"/>
                <a:gd name="T1" fmla="*/ 0 h 23"/>
                <a:gd name="T2" fmla="*/ 1 w 21"/>
                <a:gd name="T3" fmla="*/ 1 h 23"/>
                <a:gd name="T4" fmla="*/ 0 w 21"/>
                <a:gd name="T5" fmla="*/ 1 h 23"/>
                <a:gd name="T6" fmla="*/ 0 w 21"/>
                <a:gd name="T7" fmla="*/ 0 h 23"/>
                <a:gd name="T8" fmla="*/ 0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0" y="0"/>
                  </a:moveTo>
                  <a:lnTo>
                    <a:pt x="21" y="23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4" name="Freeform 31"/>
            <p:cNvSpPr>
              <a:spLocks/>
            </p:cNvSpPr>
            <p:nvPr/>
          </p:nvSpPr>
          <p:spPr bwMode="gray">
            <a:xfrm>
              <a:off x="1867" y="1980"/>
              <a:ext cx="13" cy="17"/>
            </a:xfrm>
            <a:custGeom>
              <a:avLst/>
              <a:gdLst>
                <a:gd name="T0" fmla="*/ 2 w 17"/>
                <a:gd name="T1" fmla="*/ 0 h 25"/>
                <a:gd name="T2" fmla="*/ 2 w 17"/>
                <a:gd name="T3" fmla="*/ 1 h 25"/>
                <a:gd name="T4" fmla="*/ 0 w 17"/>
                <a:gd name="T5" fmla="*/ 1 h 25"/>
                <a:gd name="T6" fmla="*/ 2 w 17"/>
                <a:gd name="T7" fmla="*/ 0 h 25"/>
                <a:gd name="T8" fmla="*/ 2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4" y="0"/>
                  </a:moveTo>
                  <a:lnTo>
                    <a:pt x="17" y="17"/>
                  </a:lnTo>
                  <a:lnTo>
                    <a:pt x="0" y="2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5" name="Freeform 32"/>
            <p:cNvSpPr>
              <a:spLocks/>
            </p:cNvSpPr>
            <p:nvPr/>
          </p:nvSpPr>
          <p:spPr bwMode="gray">
            <a:xfrm>
              <a:off x="2540" y="1807"/>
              <a:ext cx="829" cy="1079"/>
            </a:xfrm>
            <a:custGeom>
              <a:avLst/>
              <a:gdLst>
                <a:gd name="T0" fmla="*/ 8 w 1171"/>
                <a:gd name="T1" fmla="*/ 1 h 1524"/>
                <a:gd name="T2" fmla="*/ 7 w 1171"/>
                <a:gd name="T3" fmla="*/ 1 h 1524"/>
                <a:gd name="T4" fmla="*/ 6 w 1171"/>
                <a:gd name="T5" fmla="*/ 1 h 1524"/>
                <a:gd name="T6" fmla="*/ 6 w 1171"/>
                <a:gd name="T7" fmla="*/ 1 h 1524"/>
                <a:gd name="T8" fmla="*/ 4 w 1171"/>
                <a:gd name="T9" fmla="*/ 1 h 1524"/>
                <a:gd name="T10" fmla="*/ 3 w 1171"/>
                <a:gd name="T11" fmla="*/ 1 h 1524"/>
                <a:gd name="T12" fmla="*/ 2 w 1171"/>
                <a:gd name="T13" fmla="*/ 1 h 1524"/>
                <a:gd name="T14" fmla="*/ 1 w 1171"/>
                <a:gd name="T15" fmla="*/ 2 h 1524"/>
                <a:gd name="T16" fmla="*/ 1 w 1171"/>
                <a:gd name="T17" fmla="*/ 4 h 1524"/>
                <a:gd name="T18" fmla="*/ 0 w 1171"/>
                <a:gd name="T19" fmla="*/ 6 h 1524"/>
                <a:gd name="T20" fmla="*/ 1 w 1171"/>
                <a:gd name="T21" fmla="*/ 6 h 1524"/>
                <a:gd name="T22" fmla="*/ 1 w 1171"/>
                <a:gd name="T23" fmla="*/ 7 h 1524"/>
                <a:gd name="T24" fmla="*/ 3 w 1171"/>
                <a:gd name="T25" fmla="*/ 8 h 1524"/>
                <a:gd name="T26" fmla="*/ 4 w 1171"/>
                <a:gd name="T27" fmla="*/ 8 h 1524"/>
                <a:gd name="T28" fmla="*/ 5 w 1171"/>
                <a:gd name="T29" fmla="*/ 8 h 1524"/>
                <a:gd name="T30" fmla="*/ 4 w 1171"/>
                <a:gd name="T31" fmla="*/ 9 h 1524"/>
                <a:gd name="T32" fmla="*/ 6 w 1171"/>
                <a:gd name="T33" fmla="*/ 10 h 1524"/>
                <a:gd name="T34" fmla="*/ 6 w 1171"/>
                <a:gd name="T35" fmla="*/ 11 h 1524"/>
                <a:gd name="T36" fmla="*/ 6 w 1171"/>
                <a:gd name="T37" fmla="*/ 13 h 1524"/>
                <a:gd name="T38" fmla="*/ 6 w 1171"/>
                <a:gd name="T39" fmla="*/ 13 h 1524"/>
                <a:gd name="T40" fmla="*/ 6 w 1171"/>
                <a:gd name="T41" fmla="*/ 16 h 1524"/>
                <a:gd name="T42" fmla="*/ 6 w 1171"/>
                <a:gd name="T43" fmla="*/ 16 h 1524"/>
                <a:gd name="T44" fmla="*/ 8 w 1171"/>
                <a:gd name="T45" fmla="*/ 17 h 1524"/>
                <a:gd name="T46" fmla="*/ 9 w 1171"/>
                <a:gd name="T47" fmla="*/ 16 h 1524"/>
                <a:gd name="T48" fmla="*/ 9 w 1171"/>
                <a:gd name="T49" fmla="*/ 15 h 1524"/>
                <a:gd name="T50" fmla="*/ 10 w 1171"/>
                <a:gd name="T51" fmla="*/ 14 h 1524"/>
                <a:gd name="T52" fmla="*/ 10 w 1171"/>
                <a:gd name="T53" fmla="*/ 13 h 1524"/>
                <a:gd name="T54" fmla="*/ 11 w 1171"/>
                <a:gd name="T55" fmla="*/ 13 h 1524"/>
                <a:gd name="T56" fmla="*/ 11 w 1171"/>
                <a:gd name="T57" fmla="*/ 11 h 1524"/>
                <a:gd name="T58" fmla="*/ 11 w 1171"/>
                <a:gd name="T59" fmla="*/ 11 h 1524"/>
                <a:gd name="T60" fmla="*/ 11 w 1171"/>
                <a:gd name="T61" fmla="*/ 9 h 1524"/>
                <a:gd name="T62" fmla="*/ 13 w 1171"/>
                <a:gd name="T63" fmla="*/ 8 h 1524"/>
                <a:gd name="T64" fmla="*/ 13 w 1171"/>
                <a:gd name="T65" fmla="*/ 8 h 1524"/>
                <a:gd name="T66" fmla="*/ 13 w 1171"/>
                <a:gd name="T67" fmla="*/ 6 h 1524"/>
                <a:gd name="T68" fmla="*/ 13 w 1171"/>
                <a:gd name="T69" fmla="*/ 6 h 1524"/>
                <a:gd name="T70" fmla="*/ 11 w 1171"/>
                <a:gd name="T71" fmla="*/ 6 h 1524"/>
                <a:gd name="T72" fmla="*/ 10 w 1171"/>
                <a:gd name="T73" fmla="*/ 3 h 1524"/>
                <a:gd name="T74" fmla="*/ 9 w 1171"/>
                <a:gd name="T75" fmla="*/ 1 h 15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71"/>
                <a:gd name="T115" fmla="*/ 0 h 1524"/>
                <a:gd name="T116" fmla="*/ 1171 w 1171"/>
                <a:gd name="T117" fmla="*/ 1524 h 15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71" h="1524">
                  <a:moveTo>
                    <a:pt x="852" y="144"/>
                  </a:moveTo>
                  <a:lnTo>
                    <a:pt x="724" y="114"/>
                  </a:lnTo>
                  <a:lnTo>
                    <a:pt x="650" y="102"/>
                  </a:lnTo>
                  <a:lnTo>
                    <a:pt x="631" y="133"/>
                  </a:lnTo>
                  <a:lnTo>
                    <a:pt x="587" y="133"/>
                  </a:lnTo>
                  <a:lnTo>
                    <a:pt x="542" y="97"/>
                  </a:lnTo>
                  <a:lnTo>
                    <a:pt x="479" y="87"/>
                  </a:lnTo>
                  <a:lnTo>
                    <a:pt x="496" y="9"/>
                  </a:lnTo>
                  <a:lnTo>
                    <a:pt x="435" y="0"/>
                  </a:lnTo>
                  <a:lnTo>
                    <a:pt x="390" y="9"/>
                  </a:lnTo>
                  <a:lnTo>
                    <a:pt x="338" y="9"/>
                  </a:lnTo>
                  <a:lnTo>
                    <a:pt x="274" y="42"/>
                  </a:lnTo>
                  <a:lnTo>
                    <a:pt x="190" y="47"/>
                  </a:lnTo>
                  <a:lnTo>
                    <a:pt x="156" y="93"/>
                  </a:lnTo>
                  <a:lnTo>
                    <a:pt x="116" y="118"/>
                  </a:lnTo>
                  <a:lnTo>
                    <a:pt x="97" y="184"/>
                  </a:lnTo>
                  <a:lnTo>
                    <a:pt x="55" y="222"/>
                  </a:lnTo>
                  <a:lnTo>
                    <a:pt x="4" y="313"/>
                  </a:lnTo>
                  <a:lnTo>
                    <a:pt x="17" y="386"/>
                  </a:lnTo>
                  <a:lnTo>
                    <a:pt x="0" y="469"/>
                  </a:lnTo>
                  <a:lnTo>
                    <a:pt x="11" y="538"/>
                  </a:lnTo>
                  <a:lnTo>
                    <a:pt x="65" y="574"/>
                  </a:lnTo>
                  <a:lnTo>
                    <a:pt x="80" y="629"/>
                  </a:lnTo>
                  <a:lnTo>
                    <a:pt x="120" y="644"/>
                  </a:lnTo>
                  <a:lnTo>
                    <a:pt x="144" y="682"/>
                  </a:lnTo>
                  <a:lnTo>
                    <a:pt x="222" y="701"/>
                  </a:lnTo>
                  <a:lnTo>
                    <a:pt x="323" y="686"/>
                  </a:lnTo>
                  <a:lnTo>
                    <a:pt x="352" y="650"/>
                  </a:lnTo>
                  <a:lnTo>
                    <a:pt x="399" y="692"/>
                  </a:lnTo>
                  <a:lnTo>
                    <a:pt x="451" y="692"/>
                  </a:lnTo>
                  <a:lnTo>
                    <a:pt x="471" y="718"/>
                  </a:lnTo>
                  <a:lnTo>
                    <a:pt x="431" y="768"/>
                  </a:lnTo>
                  <a:lnTo>
                    <a:pt x="435" y="834"/>
                  </a:lnTo>
                  <a:lnTo>
                    <a:pt x="496" y="893"/>
                  </a:lnTo>
                  <a:lnTo>
                    <a:pt x="506" y="975"/>
                  </a:lnTo>
                  <a:lnTo>
                    <a:pt x="490" y="1053"/>
                  </a:lnTo>
                  <a:lnTo>
                    <a:pt x="483" y="1104"/>
                  </a:lnTo>
                  <a:lnTo>
                    <a:pt x="464" y="1150"/>
                  </a:lnTo>
                  <a:lnTo>
                    <a:pt x="483" y="1176"/>
                  </a:lnTo>
                  <a:lnTo>
                    <a:pt x="487" y="1212"/>
                  </a:lnTo>
                  <a:lnTo>
                    <a:pt x="528" y="1245"/>
                  </a:lnTo>
                  <a:lnTo>
                    <a:pt x="559" y="1381"/>
                  </a:lnTo>
                  <a:lnTo>
                    <a:pt x="578" y="1402"/>
                  </a:lnTo>
                  <a:lnTo>
                    <a:pt x="578" y="1501"/>
                  </a:lnTo>
                  <a:lnTo>
                    <a:pt x="599" y="1524"/>
                  </a:lnTo>
                  <a:lnTo>
                    <a:pt x="696" y="1524"/>
                  </a:lnTo>
                  <a:lnTo>
                    <a:pt x="757" y="1490"/>
                  </a:lnTo>
                  <a:lnTo>
                    <a:pt x="772" y="1435"/>
                  </a:lnTo>
                  <a:lnTo>
                    <a:pt x="795" y="1419"/>
                  </a:lnTo>
                  <a:lnTo>
                    <a:pt x="795" y="1366"/>
                  </a:lnTo>
                  <a:lnTo>
                    <a:pt x="836" y="1345"/>
                  </a:lnTo>
                  <a:lnTo>
                    <a:pt x="884" y="1294"/>
                  </a:lnTo>
                  <a:lnTo>
                    <a:pt x="884" y="1252"/>
                  </a:lnTo>
                  <a:lnTo>
                    <a:pt x="865" y="1212"/>
                  </a:lnTo>
                  <a:lnTo>
                    <a:pt x="888" y="1186"/>
                  </a:lnTo>
                  <a:lnTo>
                    <a:pt x="970" y="1155"/>
                  </a:lnTo>
                  <a:lnTo>
                    <a:pt x="981" y="1108"/>
                  </a:lnTo>
                  <a:lnTo>
                    <a:pt x="977" y="1045"/>
                  </a:lnTo>
                  <a:lnTo>
                    <a:pt x="966" y="1026"/>
                  </a:lnTo>
                  <a:lnTo>
                    <a:pt x="966" y="923"/>
                  </a:lnTo>
                  <a:lnTo>
                    <a:pt x="998" y="861"/>
                  </a:lnTo>
                  <a:lnTo>
                    <a:pt x="1053" y="808"/>
                  </a:lnTo>
                  <a:lnTo>
                    <a:pt x="1093" y="789"/>
                  </a:lnTo>
                  <a:lnTo>
                    <a:pt x="1125" y="741"/>
                  </a:lnTo>
                  <a:lnTo>
                    <a:pt x="1129" y="711"/>
                  </a:lnTo>
                  <a:lnTo>
                    <a:pt x="1162" y="682"/>
                  </a:lnTo>
                  <a:lnTo>
                    <a:pt x="1171" y="629"/>
                  </a:lnTo>
                  <a:lnTo>
                    <a:pt x="1162" y="587"/>
                  </a:lnTo>
                  <a:lnTo>
                    <a:pt x="1135" y="587"/>
                  </a:lnTo>
                  <a:lnTo>
                    <a:pt x="1118" y="604"/>
                  </a:lnTo>
                  <a:lnTo>
                    <a:pt x="1053" y="598"/>
                  </a:lnTo>
                  <a:lnTo>
                    <a:pt x="949" y="469"/>
                  </a:lnTo>
                  <a:lnTo>
                    <a:pt x="933" y="397"/>
                  </a:lnTo>
                  <a:lnTo>
                    <a:pt x="884" y="251"/>
                  </a:lnTo>
                  <a:lnTo>
                    <a:pt x="855" y="165"/>
                  </a:lnTo>
                  <a:lnTo>
                    <a:pt x="852" y="14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6" name="Freeform 33"/>
            <p:cNvSpPr>
              <a:spLocks/>
            </p:cNvSpPr>
            <p:nvPr/>
          </p:nvSpPr>
          <p:spPr bwMode="gray">
            <a:xfrm>
              <a:off x="3260" y="2516"/>
              <a:ext cx="85" cy="191"/>
            </a:xfrm>
            <a:custGeom>
              <a:avLst/>
              <a:gdLst>
                <a:gd name="T0" fmla="*/ 1 w 120"/>
                <a:gd name="T1" fmla="*/ 1 h 270"/>
                <a:gd name="T2" fmla="*/ 1 w 120"/>
                <a:gd name="T3" fmla="*/ 1 h 270"/>
                <a:gd name="T4" fmla="*/ 1 w 120"/>
                <a:gd name="T5" fmla="*/ 1 h 270"/>
                <a:gd name="T6" fmla="*/ 0 w 120"/>
                <a:gd name="T7" fmla="*/ 2 h 270"/>
                <a:gd name="T8" fmla="*/ 1 w 120"/>
                <a:gd name="T9" fmla="*/ 3 h 270"/>
                <a:gd name="T10" fmla="*/ 1 w 120"/>
                <a:gd name="T11" fmla="*/ 3 h 270"/>
                <a:gd name="T12" fmla="*/ 1 w 120"/>
                <a:gd name="T13" fmla="*/ 1 h 270"/>
                <a:gd name="T14" fmla="*/ 1 w 120"/>
                <a:gd name="T15" fmla="*/ 1 h 270"/>
                <a:gd name="T16" fmla="*/ 1 w 120"/>
                <a:gd name="T17" fmla="*/ 0 h 270"/>
                <a:gd name="T18" fmla="*/ 1 w 120"/>
                <a:gd name="T19" fmla="*/ 1 h 270"/>
                <a:gd name="T20" fmla="*/ 1 w 120"/>
                <a:gd name="T21" fmla="*/ 1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270"/>
                <a:gd name="T35" fmla="*/ 120 w 120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270">
                  <a:moveTo>
                    <a:pt x="91" y="4"/>
                  </a:moveTo>
                  <a:lnTo>
                    <a:pt x="70" y="63"/>
                  </a:lnTo>
                  <a:lnTo>
                    <a:pt x="10" y="97"/>
                  </a:lnTo>
                  <a:lnTo>
                    <a:pt x="0" y="200"/>
                  </a:lnTo>
                  <a:lnTo>
                    <a:pt x="13" y="270"/>
                  </a:lnTo>
                  <a:lnTo>
                    <a:pt x="70" y="270"/>
                  </a:lnTo>
                  <a:lnTo>
                    <a:pt x="101" y="143"/>
                  </a:lnTo>
                  <a:lnTo>
                    <a:pt x="120" y="67"/>
                  </a:lnTo>
                  <a:lnTo>
                    <a:pt x="105" y="0"/>
                  </a:lnTo>
                  <a:lnTo>
                    <a:pt x="91" y="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7" name="Freeform 34"/>
            <p:cNvSpPr>
              <a:spLocks/>
            </p:cNvSpPr>
            <p:nvPr/>
          </p:nvSpPr>
          <p:spPr bwMode="gray">
            <a:xfrm>
              <a:off x="3702" y="2230"/>
              <a:ext cx="36" cy="63"/>
            </a:xfrm>
            <a:custGeom>
              <a:avLst/>
              <a:gdLst>
                <a:gd name="T0" fmla="*/ 1 w 51"/>
                <a:gd name="T1" fmla="*/ 0 h 88"/>
                <a:gd name="T2" fmla="*/ 0 w 51"/>
                <a:gd name="T3" fmla="*/ 1 h 88"/>
                <a:gd name="T4" fmla="*/ 1 w 51"/>
                <a:gd name="T5" fmla="*/ 1 h 88"/>
                <a:gd name="T6" fmla="*/ 1 w 51"/>
                <a:gd name="T7" fmla="*/ 1 h 88"/>
                <a:gd name="T8" fmla="*/ 1 w 51"/>
                <a:gd name="T9" fmla="*/ 1 h 88"/>
                <a:gd name="T10" fmla="*/ 1 w 51"/>
                <a:gd name="T11" fmla="*/ 0 h 88"/>
                <a:gd name="T12" fmla="*/ 1 w 51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88"/>
                <a:gd name="T23" fmla="*/ 51 w 51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88">
                  <a:moveTo>
                    <a:pt x="19" y="0"/>
                  </a:moveTo>
                  <a:lnTo>
                    <a:pt x="0" y="56"/>
                  </a:lnTo>
                  <a:lnTo>
                    <a:pt x="19" y="88"/>
                  </a:lnTo>
                  <a:lnTo>
                    <a:pt x="51" y="73"/>
                  </a:lnTo>
                  <a:lnTo>
                    <a:pt x="40" y="4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8" name="Freeform 35"/>
            <p:cNvSpPr>
              <a:spLocks/>
            </p:cNvSpPr>
            <p:nvPr/>
          </p:nvSpPr>
          <p:spPr bwMode="gray">
            <a:xfrm>
              <a:off x="2707" y="1444"/>
              <a:ext cx="85" cy="179"/>
            </a:xfrm>
            <a:custGeom>
              <a:avLst/>
              <a:gdLst>
                <a:gd name="T0" fmla="*/ 1 w 119"/>
                <a:gd name="T1" fmla="*/ 1 h 250"/>
                <a:gd name="T2" fmla="*/ 1 w 119"/>
                <a:gd name="T3" fmla="*/ 1 h 250"/>
                <a:gd name="T4" fmla="*/ 1 w 119"/>
                <a:gd name="T5" fmla="*/ 1 h 250"/>
                <a:gd name="T6" fmla="*/ 1 w 119"/>
                <a:gd name="T7" fmla="*/ 1 h 250"/>
                <a:gd name="T8" fmla="*/ 1 w 119"/>
                <a:gd name="T9" fmla="*/ 1 h 250"/>
                <a:gd name="T10" fmla="*/ 1 w 119"/>
                <a:gd name="T11" fmla="*/ 1 h 250"/>
                <a:gd name="T12" fmla="*/ 1 w 119"/>
                <a:gd name="T13" fmla="*/ 1 h 250"/>
                <a:gd name="T14" fmla="*/ 1 w 119"/>
                <a:gd name="T15" fmla="*/ 2 h 250"/>
                <a:gd name="T16" fmla="*/ 1 w 119"/>
                <a:gd name="T17" fmla="*/ 2 h 250"/>
                <a:gd name="T18" fmla="*/ 1 w 119"/>
                <a:gd name="T19" fmla="*/ 3 h 250"/>
                <a:gd name="T20" fmla="*/ 1 w 119"/>
                <a:gd name="T21" fmla="*/ 3 h 250"/>
                <a:gd name="T22" fmla="*/ 1 w 119"/>
                <a:gd name="T23" fmla="*/ 3 h 250"/>
                <a:gd name="T24" fmla="*/ 1 w 119"/>
                <a:gd name="T25" fmla="*/ 3 h 250"/>
                <a:gd name="T26" fmla="*/ 1 w 119"/>
                <a:gd name="T27" fmla="*/ 3 h 250"/>
                <a:gd name="T28" fmla="*/ 1 w 119"/>
                <a:gd name="T29" fmla="*/ 3 h 250"/>
                <a:gd name="T30" fmla="*/ 1 w 119"/>
                <a:gd name="T31" fmla="*/ 3 h 250"/>
                <a:gd name="T32" fmla="*/ 1 w 119"/>
                <a:gd name="T33" fmla="*/ 2 h 250"/>
                <a:gd name="T34" fmla="*/ 1 w 119"/>
                <a:gd name="T35" fmla="*/ 2 h 250"/>
                <a:gd name="T36" fmla="*/ 1 w 119"/>
                <a:gd name="T37" fmla="*/ 2 h 250"/>
                <a:gd name="T38" fmla="*/ 1 w 119"/>
                <a:gd name="T39" fmla="*/ 2 h 250"/>
                <a:gd name="T40" fmla="*/ 1 w 119"/>
                <a:gd name="T41" fmla="*/ 1 h 250"/>
                <a:gd name="T42" fmla="*/ 0 w 119"/>
                <a:gd name="T43" fmla="*/ 1 h 250"/>
                <a:gd name="T44" fmla="*/ 0 w 119"/>
                <a:gd name="T45" fmla="*/ 1 h 250"/>
                <a:gd name="T46" fmla="*/ 1 w 119"/>
                <a:gd name="T47" fmla="*/ 1 h 250"/>
                <a:gd name="T48" fmla="*/ 1 w 119"/>
                <a:gd name="T49" fmla="*/ 1 h 250"/>
                <a:gd name="T50" fmla="*/ 1 w 119"/>
                <a:gd name="T51" fmla="*/ 0 h 250"/>
                <a:gd name="T52" fmla="*/ 1 w 119"/>
                <a:gd name="T53" fmla="*/ 1 h 250"/>
                <a:gd name="T54" fmla="*/ 1 w 119"/>
                <a:gd name="T55" fmla="*/ 1 h 2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9"/>
                <a:gd name="T85" fmla="*/ 0 h 250"/>
                <a:gd name="T86" fmla="*/ 119 w 119"/>
                <a:gd name="T87" fmla="*/ 250 h 2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9" h="250">
                  <a:moveTo>
                    <a:pt x="66" y="1"/>
                  </a:moveTo>
                  <a:lnTo>
                    <a:pt x="72" y="38"/>
                  </a:lnTo>
                  <a:lnTo>
                    <a:pt x="43" y="62"/>
                  </a:lnTo>
                  <a:lnTo>
                    <a:pt x="70" y="62"/>
                  </a:lnTo>
                  <a:lnTo>
                    <a:pt x="80" y="79"/>
                  </a:lnTo>
                  <a:lnTo>
                    <a:pt x="66" y="102"/>
                  </a:lnTo>
                  <a:lnTo>
                    <a:pt x="93" y="117"/>
                  </a:lnTo>
                  <a:lnTo>
                    <a:pt x="97" y="157"/>
                  </a:lnTo>
                  <a:lnTo>
                    <a:pt x="116" y="173"/>
                  </a:lnTo>
                  <a:lnTo>
                    <a:pt x="119" y="197"/>
                  </a:lnTo>
                  <a:lnTo>
                    <a:pt x="80" y="218"/>
                  </a:lnTo>
                  <a:lnTo>
                    <a:pt x="32" y="235"/>
                  </a:lnTo>
                  <a:lnTo>
                    <a:pt x="3" y="250"/>
                  </a:lnTo>
                  <a:lnTo>
                    <a:pt x="21" y="224"/>
                  </a:lnTo>
                  <a:lnTo>
                    <a:pt x="32" y="214"/>
                  </a:lnTo>
                  <a:lnTo>
                    <a:pt x="13" y="211"/>
                  </a:lnTo>
                  <a:lnTo>
                    <a:pt x="28" y="180"/>
                  </a:lnTo>
                  <a:lnTo>
                    <a:pt x="17" y="167"/>
                  </a:lnTo>
                  <a:lnTo>
                    <a:pt x="40" y="167"/>
                  </a:lnTo>
                  <a:lnTo>
                    <a:pt x="51" y="146"/>
                  </a:lnTo>
                  <a:lnTo>
                    <a:pt x="32" y="129"/>
                  </a:lnTo>
                  <a:lnTo>
                    <a:pt x="0" y="100"/>
                  </a:lnTo>
                  <a:lnTo>
                    <a:pt x="0" y="47"/>
                  </a:lnTo>
                  <a:lnTo>
                    <a:pt x="17" y="38"/>
                  </a:lnTo>
                  <a:lnTo>
                    <a:pt x="51" y="26"/>
                  </a:lnTo>
                  <a:lnTo>
                    <a:pt x="61" y="0"/>
                  </a:lnTo>
                  <a:lnTo>
                    <a:pt x="66" y="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39" name="Freeform 36"/>
            <p:cNvSpPr>
              <a:spLocks/>
            </p:cNvSpPr>
            <p:nvPr/>
          </p:nvSpPr>
          <p:spPr bwMode="gray">
            <a:xfrm>
              <a:off x="2659" y="1521"/>
              <a:ext cx="50" cy="79"/>
            </a:xfrm>
            <a:custGeom>
              <a:avLst/>
              <a:gdLst>
                <a:gd name="T0" fmla="*/ 1 w 72"/>
                <a:gd name="T1" fmla="*/ 1 h 112"/>
                <a:gd name="T2" fmla="*/ 1 w 72"/>
                <a:gd name="T3" fmla="*/ 1 h 112"/>
                <a:gd name="T4" fmla="*/ 1 w 72"/>
                <a:gd name="T5" fmla="*/ 1 h 112"/>
                <a:gd name="T6" fmla="*/ 1 w 72"/>
                <a:gd name="T7" fmla="*/ 1 h 112"/>
                <a:gd name="T8" fmla="*/ 0 w 72"/>
                <a:gd name="T9" fmla="*/ 1 h 112"/>
                <a:gd name="T10" fmla="*/ 1 w 72"/>
                <a:gd name="T11" fmla="*/ 1 h 112"/>
                <a:gd name="T12" fmla="*/ 1 w 72"/>
                <a:gd name="T13" fmla="*/ 1 h 112"/>
                <a:gd name="T14" fmla="*/ 1 w 72"/>
                <a:gd name="T15" fmla="*/ 0 h 112"/>
                <a:gd name="T16" fmla="*/ 1 w 72"/>
                <a:gd name="T17" fmla="*/ 1 h 112"/>
                <a:gd name="T18" fmla="*/ 1 w 72"/>
                <a:gd name="T19" fmla="*/ 1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112"/>
                <a:gd name="T32" fmla="*/ 72 w 72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112">
                  <a:moveTo>
                    <a:pt x="72" y="29"/>
                  </a:moveTo>
                  <a:lnTo>
                    <a:pt x="61" y="51"/>
                  </a:lnTo>
                  <a:lnTo>
                    <a:pt x="72" y="91"/>
                  </a:lnTo>
                  <a:lnTo>
                    <a:pt x="50" y="112"/>
                  </a:lnTo>
                  <a:lnTo>
                    <a:pt x="0" y="108"/>
                  </a:lnTo>
                  <a:lnTo>
                    <a:pt x="14" y="63"/>
                  </a:lnTo>
                  <a:lnTo>
                    <a:pt x="6" y="25"/>
                  </a:lnTo>
                  <a:lnTo>
                    <a:pt x="46" y="0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0" name="Freeform 37"/>
            <p:cNvSpPr>
              <a:spLocks/>
            </p:cNvSpPr>
            <p:nvPr/>
          </p:nvSpPr>
          <p:spPr bwMode="gray">
            <a:xfrm>
              <a:off x="2886" y="1010"/>
              <a:ext cx="153" cy="87"/>
            </a:xfrm>
            <a:custGeom>
              <a:avLst/>
              <a:gdLst>
                <a:gd name="T0" fmla="*/ 3 w 216"/>
                <a:gd name="T1" fmla="*/ 1 h 123"/>
                <a:gd name="T2" fmla="*/ 2 w 216"/>
                <a:gd name="T3" fmla="*/ 1 h 123"/>
                <a:gd name="T4" fmla="*/ 1 w 216"/>
                <a:gd name="T5" fmla="*/ 1 h 123"/>
                <a:gd name="T6" fmla="*/ 1 w 216"/>
                <a:gd name="T7" fmla="*/ 0 h 123"/>
                <a:gd name="T8" fmla="*/ 1 w 216"/>
                <a:gd name="T9" fmla="*/ 1 h 123"/>
                <a:gd name="T10" fmla="*/ 1 w 216"/>
                <a:gd name="T11" fmla="*/ 1 h 123"/>
                <a:gd name="T12" fmla="*/ 0 w 216"/>
                <a:gd name="T13" fmla="*/ 1 h 123"/>
                <a:gd name="T14" fmla="*/ 1 w 216"/>
                <a:gd name="T15" fmla="*/ 1 h 123"/>
                <a:gd name="T16" fmla="*/ 1 w 216"/>
                <a:gd name="T17" fmla="*/ 1 h 123"/>
                <a:gd name="T18" fmla="*/ 1 w 216"/>
                <a:gd name="T19" fmla="*/ 1 h 123"/>
                <a:gd name="T20" fmla="*/ 1 w 216"/>
                <a:gd name="T21" fmla="*/ 1 h 123"/>
                <a:gd name="T22" fmla="*/ 1 w 216"/>
                <a:gd name="T23" fmla="*/ 1 h 123"/>
                <a:gd name="T24" fmla="*/ 2 w 216"/>
                <a:gd name="T25" fmla="*/ 1 h 123"/>
                <a:gd name="T26" fmla="*/ 1 w 216"/>
                <a:gd name="T27" fmla="*/ 1 h 123"/>
                <a:gd name="T28" fmla="*/ 2 w 216"/>
                <a:gd name="T29" fmla="*/ 1 h 123"/>
                <a:gd name="T30" fmla="*/ 2 w 216"/>
                <a:gd name="T31" fmla="*/ 1 h 123"/>
                <a:gd name="T32" fmla="*/ 3 w 216"/>
                <a:gd name="T33" fmla="*/ 1 h 123"/>
                <a:gd name="T34" fmla="*/ 3 w 216"/>
                <a:gd name="T35" fmla="*/ 1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"/>
                <a:gd name="T55" fmla="*/ 0 h 123"/>
                <a:gd name="T56" fmla="*/ 216 w 216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" h="123">
                  <a:moveTo>
                    <a:pt x="216" y="78"/>
                  </a:moveTo>
                  <a:lnTo>
                    <a:pt x="163" y="61"/>
                  </a:lnTo>
                  <a:lnTo>
                    <a:pt x="106" y="4"/>
                  </a:lnTo>
                  <a:lnTo>
                    <a:pt x="76" y="0"/>
                  </a:lnTo>
                  <a:lnTo>
                    <a:pt x="66" y="19"/>
                  </a:lnTo>
                  <a:lnTo>
                    <a:pt x="3" y="19"/>
                  </a:lnTo>
                  <a:lnTo>
                    <a:pt x="0" y="45"/>
                  </a:lnTo>
                  <a:lnTo>
                    <a:pt x="53" y="68"/>
                  </a:lnTo>
                  <a:lnTo>
                    <a:pt x="38" y="85"/>
                  </a:lnTo>
                  <a:lnTo>
                    <a:pt x="70" y="123"/>
                  </a:lnTo>
                  <a:lnTo>
                    <a:pt x="108" y="99"/>
                  </a:lnTo>
                  <a:lnTo>
                    <a:pt x="133" y="51"/>
                  </a:lnTo>
                  <a:lnTo>
                    <a:pt x="159" y="72"/>
                  </a:lnTo>
                  <a:lnTo>
                    <a:pt x="138" y="95"/>
                  </a:lnTo>
                  <a:lnTo>
                    <a:pt x="186" y="110"/>
                  </a:lnTo>
                  <a:lnTo>
                    <a:pt x="211" y="99"/>
                  </a:lnTo>
                  <a:lnTo>
                    <a:pt x="216" y="78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1" name="Freeform 38"/>
            <p:cNvSpPr>
              <a:spLocks/>
            </p:cNvSpPr>
            <p:nvPr/>
          </p:nvSpPr>
          <p:spPr bwMode="gray">
            <a:xfrm>
              <a:off x="2974" y="1010"/>
              <a:ext cx="86" cy="28"/>
            </a:xfrm>
            <a:custGeom>
              <a:avLst/>
              <a:gdLst>
                <a:gd name="T0" fmla="*/ 0 w 124"/>
                <a:gd name="T1" fmla="*/ 1 h 40"/>
                <a:gd name="T2" fmla="*/ 1 w 124"/>
                <a:gd name="T3" fmla="*/ 0 h 40"/>
                <a:gd name="T4" fmla="*/ 1 w 124"/>
                <a:gd name="T5" fmla="*/ 1 h 40"/>
                <a:gd name="T6" fmla="*/ 1 w 124"/>
                <a:gd name="T7" fmla="*/ 1 h 40"/>
                <a:gd name="T8" fmla="*/ 1 w 124"/>
                <a:gd name="T9" fmla="*/ 1 h 40"/>
                <a:gd name="T10" fmla="*/ 1 w 124"/>
                <a:gd name="T11" fmla="*/ 1 h 40"/>
                <a:gd name="T12" fmla="*/ 1 w 124"/>
                <a:gd name="T13" fmla="*/ 1 h 40"/>
                <a:gd name="T14" fmla="*/ 0 w 124"/>
                <a:gd name="T15" fmla="*/ 1 h 40"/>
                <a:gd name="T16" fmla="*/ 0 w 124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40"/>
                <a:gd name="T29" fmla="*/ 124 w 12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40">
                  <a:moveTo>
                    <a:pt x="0" y="4"/>
                  </a:moveTo>
                  <a:lnTo>
                    <a:pt x="116" y="0"/>
                  </a:lnTo>
                  <a:lnTo>
                    <a:pt x="124" y="19"/>
                  </a:lnTo>
                  <a:lnTo>
                    <a:pt x="99" y="26"/>
                  </a:lnTo>
                  <a:lnTo>
                    <a:pt x="61" y="40"/>
                  </a:lnTo>
                  <a:lnTo>
                    <a:pt x="25" y="28"/>
                  </a:lnTo>
                  <a:lnTo>
                    <a:pt x="48" y="1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2" name="Freeform 39"/>
            <p:cNvSpPr>
              <a:spLocks/>
            </p:cNvSpPr>
            <p:nvPr/>
          </p:nvSpPr>
          <p:spPr bwMode="gray">
            <a:xfrm>
              <a:off x="3310" y="1093"/>
              <a:ext cx="168" cy="136"/>
            </a:xfrm>
            <a:custGeom>
              <a:avLst/>
              <a:gdLst>
                <a:gd name="T0" fmla="*/ 3 w 238"/>
                <a:gd name="T1" fmla="*/ 1 h 192"/>
                <a:gd name="T2" fmla="*/ 2 w 238"/>
                <a:gd name="T3" fmla="*/ 0 h 192"/>
                <a:gd name="T4" fmla="*/ 2 w 238"/>
                <a:gd name="T5" fmla="*/ 1 h 192"/>
                <a:gd name="T6" fmla="*/ 1 w 238"/>
                <a:gd name="T7" fmla="*/ 1 h 192"/>
                <a:gd name="T8" fmla="*/ 1 w 238"/>
                <a:gd name="T9" fmla="*/ 1 h 192"/>
                <a:gd name="T10" fmla="*/ 1 w 238"/>
                <a:gd name="T11" fmla="*/ 1 h 192"/>
                <a:gd name="T12" fmla="*/ 0 w 238"/>
                <a:gd name="T13" fmla="*/ 2 h 192"/>
                <a:gd name="T14" fmla="*/ 1 w 238"/>
                <a:gd name="T15" fmla="*/ 2 h 192"/>
                <a:gd name="T16" fmla="*/ 1 w 238"/>
                <a:gd name="T17" fmla="*/ 2 h 192"/>
                <a:gd name="T18" fmla="*/ 1 w 238"/>
                <a:gd name="T19" fmla="*/ 2 h 192"/>
                <a:gd name="T20" fmla="*/ 1 w 238"/>
                <a:gd name="T21" fmla="*/ 1 h 192"/>
                <a:gd name="T22" fmla="*/ 1 w 238"/>
                <a:gd name="T23" fmla="*/ 1 h 192"/>
                <a:gd name="T24" fmla="*/ 3 w 238"/>
                <a:gd name="T25" fmla="*/ 1 h 192"/>
                <a:gd name="T26" fmla="*/ 3 w 238"/>
                <a:gd name="T27" fmla="*/ 1 h 192"/>
                <a:gd name="T28" fmla="*/ 3 w 238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8"/>
                <a:gd name="T46" fmla="*/ 0 h 192"/>
                <a:gd name="T47" fmla="*/ 238 w 238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8" h="192">
                  <a:moveTo>
                    <a:pt x="238" y="1"/>
                  </a:moveTo>
                  <a:lnTo>
                    <a:pt x="198" y="0"/>
                  </a:lnTo>
                  <a:lnTo>
                    <a:pt x="168" y="22"/>
                  </a:lnTo>
                  <a:lnTo>
                    <a:pt x="94" y="39"/>
                  </a:lnTo>
                  <a:lnTo>
                    <a:pt x="38" y="60"/>
                  </a:lnTo>
                  <a:lnTo>
                    <a:pt x="21" y="106"/>
                  </a:lnTo>
                  <a:lnTo>
                    <a:pt x="0" y="163"/>
                  </a:lnTo>
                  <a:lnTo>
                    <a:pt x="38" y="192"/>
                  </a:lnTo>
                  <a:lnTo>
                    <a:pt x="84" y="182"/>
                  </a:lnTo>
                  <a:lnTo>
                    <a:pt x="59" y="154"/>
                  </a:lnTo>
                  <a:lnTo>
                    <a:pt x="88" y="83"/>
                  </a:lnTo>
                  <a:lnTo>
                    <a:pt x="151" y="53"/>
                  </a:lnTo>
                  <a:lnTo>
                    <a:pt x="238" y="26"/>
                  </a:lnTo>
                  <a:lnTo>
                    <a:pt x="238" y="1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3" name="Freeform 40"/>
            <p:cNvSpPr>
              <a:spLocks/>
            </p:cNvSpPr>
            <p:nvPr/>
          </p:nvSpPr>
          <p:spPr bwMode="gray">
            <a:xfrm>
              <a:off x="3402" y="998"/>
              <a:ext cx="33" cy="12"/>
            </a:xfrm>
            <a:custGeom>
              <a:avLst/>
              <a:gdLst>
                <a:gd name="T0" fmla="*/ 1 w 47"/>
                <a:gd name="T1" fmla="*/ 0 h 17"/>
                <a:gd name="T2" fmla="*/ 0 w 47"/>
                <a:gd name="T3" fmla="*/ 1 h 17"/>
                <a:gd name="T4" fmla="*/ 1 w 47"/>
                <a:gd name="T5" fmla="*/ 1 h 17"/>
                <a:gd name="T6" fmla="*/ 1 w 47"/>
                <a:gd name="T7" fmla="*/ 1 h 17"/>
                <a:gd name="T8" fmla="*/ 1 w 47"/>
                <a:gd name="T9" fmla="*/ 0 h 17"/>
                <a:gd name="T10" fmla="*/ 1 w 4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11" y="0"/>
                  </a:moveTo>
                  <a:lnTo>
                    <a:pt x="0" y="15"/>
                  </a:lnTo>
                  <a:lnTo>
                    <a:pt x="47" y="17"/>
                  </a:lnTo>
                  <a:lnTo>
                    <a:pt x="47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4" name="Freeform 41"/>
            <p:cNvSpPr>
              <a:spLocks/>
            </p:cNvSpPr>
            <p:nvPr/>
          </p:nvSpPr>
          <p:spPr bwMode="gray">
            <a:xfrm>
              <a:off x="3362" y="998"/>
              <a:ext cx="28" cy="26"/>
            </a:xfrm>
            <a:custGeom>
              <a:avLst/>
              <a:gdLst>
                <a:gd name="T0" fmla="*/ 1 w 39"/>
                <a:gd name="T1" fmla="*/ 0 h 36"/>
                <a:gd name="T2" fmla="*/ 1 w 39"/>
                <a:gd name="T3" fmla="*/ 1 h 36"/>
                <a:gd name="T4" fmla="*/ 1 w 39"/>
                <a:gd name="T5" fmla="*/ 1 h 36"/>
                <a:gd name="T6" fmla="*/ 0 w 39"/>
                <a:gd name="T7" fmla="*/ 1 h 36"/>
                <a:gd name="T8" fmla="*/ 1 w 39"/>
                <a:gd name="T9" fmla="*/ 0 h 36"/>
                <a:gd name="T10" fmla="*/ 1 w 39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6"/>
                <a:gd name="T20" fmla="*/ 39 w 3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6">
                  <a:moveTo>
                    <a:pt x="19" y="0"/>
                  </a:moveTo>
                  <a:lnTo>
                    <a:pt x="39" y="11"/>
                  </a:lnTo>
                  <a:lnTo>
                    <a:pt x="28" y="36"/>
                  </a:lnTo>
                  <a:lnTo>
                    <a:pt x="0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5" name="Freeform 42"/>
            <p:cNvSpPr>
              <a:spLocks/>
            </p:cNvSpPr>
            <p:nvPr/>
          </p:nvSpPr>
          <p:spPr bwMode="gray">
            <a:xfrm>
              <a:off x="3336" y="979"/>
              <a:ext cx="22" cy="22"/>
            </a:xfrm>
            <a:custGeom>
              <a:avLst/>
              <a:gdLst>
                <a:gd name="T0" fmla="*/ 0 w 31"/>
                <a:gd name="T1" fmla="*/ 0 h 32"/>
                <a:gd name="T2" fmla="*/ 1 w 31"/>
                <a:gd name="T3" fmla="*/ 1 h 32"/>
                <a:gd name="T4" fmla="*/ 1 w 31"/>
                <a:gd name="T5" fmla="*/ 1 h 32"/>
                <a:gd name="T6" fmla="*/ 0 w 31"/>
                <a:gd name="T7" fmla="*/ 1 h 32"/>
                <a:gd name="T8" fmla="*/ 0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0" y="0"/>
                  </a:moveTo>
                  <a:lnTo>
                    <a:pt x="25" y="15"/>
                  </a:lnTo>
                  <a:lnTo>
                    <a:pt x="3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6" name="Freeform 43"/>
            <p:cNvSpPr>
              <a:spLocks/>
            </p:cNvSpPr>
            <p:nvPr/>
          </p:nvSpPr>
          <p:spPr bwMode="gray">
            <a:xfrm>
              <a:off x="3246" y="990"/>
              <a:ext cx="99" cy="41"/>
            </a:xfrm>
            <a:custGeom>
              <a:avLst/>
              <a:gdLst>
                <a:gd name="T0" fmla="*/ 1 w 141"/>
                <a:gd name="T1" fmla="*/ 1 h 57"/>
                <a:gd name="T2" fmla="*/ 1 w 141"/>
                <a:gd name="T3" fmla="*/ 1 h 57"/>
                <a:gd name="T4" fmla="*/ 1 w 141"/>
                <a:gd name="T5" fmla="*/ 1 h 57"/>
                <a:gd name="T6" fmla="*/ 1 w 141"/>
                <a:gd name="T7" fmla="*/ 1 h 57"/>
                <a:gd name="T8" fmla="*/ 0 w 141"/>
                <a:gd name="T9" fmla="*/ 1 h 57"/>
                <a:gd name="T10" fmla="*/ 1 w 141"/>
                <a:gd name="T11" fmla="*/ 1 h 57"/>
                <a:gd name="T12" fmla="*/ 1 w 141"/>
                <a:gd name="T13" fmla="*/ 0 h 57"/>
                <a:gd name="T14" fmla="*/ 1 w 141"/>
                <a:gd name="T15" fmla="*/ 1 h 57"/>
                <a:gd name="T16" fmla="*/ 1 w 141"/>
                <a:gd name="T17" fmla="*/ 1 h 57"/>
                <a:gd name="T18" fmla="*/ 1 w 14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"/>
                <a:gd name="T31" fmla="*/ 0 h 57"/>
                <a:gd name="T32" fmla="*/ 141 w 14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" h="57">
                  <a:moveTo>
                    <a:pt x="122" y="33"/>
                  </a:moveTo>
                  <a:lnTo>
                    <a:pt x="141" y="52"/>
                  </a:lnTo>
                  <a:lnTo>
                    <a:pt x="91" y="57"/>
                  </a:lnTo>
                  <a:lnTo>
                    <a:pt x="42" y="19"/>
                  </a:lnTo>
                  <a:lnTo>
                    <a:pt x="0" y="33"/>
                  </a:lnTo>
                  <a:lnTo>
                    <a:pt x="13" y="15"/>
                  </a:lnTo>
                  <a:lnTo>
                    <a:pt x="59" y="0"/>
                  </a:lnTo>
                  <a:lnTo>
                    <a:pt x="101" y="29"/>
                  </a:lnTo>
                  <a:lnTo>
                    <a:pt x="122" y="33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7" name="Freeform 44"/>
            <p:cNvSpPr>
              <a:spLocks/>
            </p:cNvSpPr>
            <p:nvPr/>
          </p:nvSpPr>
          <p:spPr bwMode="gray">
            <a:xfrm>
              <a:off x="2659" y="1114"/>
              <a:ext cx="2132" cy="1279"/>
            </a:xfrm>
            <a:custGeom>
              <a:avLst/>
              <a:gdLst>
                <a:gd name="T0" fmla="*/ 30 w 3014"/>
                <a:gd name="T1" fmla="*/ 3 h 1807"/>
                <a:gd name="T2" fmla="*/ 26 w 3014"/>
                <a:gd name="T3" fmla="*/ 2 h 1807"/>
                <a:gd name="T4" fmla="*/ 23 w 3014"/>
                <a:gd name="T5" fmla="*/ 2 h 1807"/>
                <a:gd name="T6" fmla="*/ 20 w 3014"/>
                <a:gd name="T7" fmla="*/ 1 h 1807"/>
                <a:gd name="T8" fmla="*/ 16 w 3014"/>
                <a:gd name="T9" fmla="*/ 1 h 1807"/>
                <a:gd name="T10" fmla="*/ 14 w 3014"/>
                <a:gd name="T11" fmla="*/ 2 h 1807"/>
                <a:gd name="T12" fmla="*/ 13 w 3014"/>
                <a:gd name="T13" fmla="*/ 1 h 1807"/>
                <a:gd name="T14" fmla="*/ 11 w 3014"/>
                <a:gd name="T15" fmla="*/ 3 h 1807"/>
                <a:gd name="T16" fmla="*/ 9 w 3014"/>
                <a:gd name="T17" fmla="*/ 3 h 1807"/>
                <a:gd name="T18" fmla="*/ 7 w 3014"/>
                <a:gd name="T19" fmla="*/ 3 h 1807"/>
                <a:gd name="T20" fmla="*/ 8 w 3014"/>
                <a:gd name="T21" fmla="*/ 3 h 1807"/>
                <a:gd name="T22" fmla="*/ 6 w 3014"/>
                <a:gd name="T23" fmla="*/ 2 h 1807"/>
                <a:gd name="T24" fmla="*/ 4 w 3014"/>
                <a:gd name="T25" fmla="*/ 3 h 1807"/>
                <a:gd name="T26" fmla="*/ 3 w 3014"/>
                <a:gd name="T27" fmla="*/ 6 h 1807"/>
                <a:gd name="T28" fmla="*/ 4 w 3014"/>
                <a:gd name="T29" fmla="*/ 6 h 1807"/>
                <a:gd name="T30" fmla="*/ 4 w 3014"/>
                <a:gd name="T31" fmla="*/ 4 h 1807"/>
                <a:gd name="T32" fmla="*/ 6 w 3014"/>
                <a:gd name="T33" fmla="*/ 5 h 1807"/>
                <a:gd name="T34" fmla="*/ 6 w 3014"/>
                <a:gd name="T35" fmla="*/ 6 h 1807"/>
                <a:gd name="T36" fmla="*/ 4 w 3014"/>
                <a:gd name="T37" fmla="*/ 6 h 1807"/>
                <a:gd name="T38" fmla="*/ 3 w 3014"/>
                <a:gd name="T39" fmla="*/ 6 h 1807"/>
                <a:gd name="T40" fmla="*/ 1 w 3014"/>
                <a:gd name="T41" fmla="*/ 8 h 1807"/>
                <a:gd name="T42" fmla="*/ 1 w 3014"/>
                <a:gd name="T43" fmla="*/ 9 h 1807"/>
                <a:gd name="T44" fmla="*/ 1 w 3014"/>
                <a:gd name="T45" fmla="*/ 11 h 1807"/>
                <a:gd name="T46" fmla="*/ 3 w 3014"/>
                <a:gd name="T47" fmla="*/ 10 h 1807"/>
                <a:gd name="T48" fmla="*/ 4 w 3014"/>
                <a:gd name="T49" fmla="*/ 10 h 1807"/>
                <a:gd name="T50" fmla="*/ 5 w 3014"/>
                <a:gd name="T51" fmla="*/ 11 h 1807"/>
                <a:gd name="T52" fmla="*/ 4 w 3014"/>
                <a:gd name="T53" fmla="*/ 10 h 1807"/>
                <a:gd name="T54" fmla="*/ 6 w 3014"/>
                <a:gd name="T55" fmla="*/ 11 h 1807"/>
                <a:gd name="T56" fmla="*/ 6 w 3014"/>
                <a:gd name="T57" fmla="*/ 11 h 1807"/>
                <a:gd name="T58" fmla="*/ 8 w 3014"/>
                <a:gd name="T59" fmla="*/ 11 h 1807"/>
                <a:gd name="T60" fmla="*/ 8 w 3014"/>
                <a:gd name="T61" fmla="*/ 13 h 1807"/>
                <a:gd name="T62" fmla="*/ 9 w 3014"/>
                <a:gd name="T63" fmla="*/ 15 h 1807"/>
                <a:gd name="T64" fmla="*/ 11 w 3014"/>
                <a:gd name="T65" fmla="*/ 17 h 1807"/>
                <a:gd name="T66" fmla="*/ 13 w 3014"/>
                <a:gd name="T67" fmla="*/ 15 h 1807"/>
                <a:gd name="T68" fmla="*/ 11 w 3014"/>
                <a:gd name="T69" fmla="*/ 14 h 1807"/>
                <a:gd name="T70" fmla="*/ 13 w 3014"/>
                <a:gd name="T71" fmla="*/ 14 h 1807"/>
                <a:gd name="T72" fmla="*/ 15 w 3014"/>
                <a:gd name="T73" fmla="*/ 16 h 1807"/>
                <a:gd name="T74" fmla="*/ 18 w 3014"/>
                <a:gd name="T75" fmla="*/ 16 h 1807"/>
                <a:gd name="T76" fmla="*/ 20 w 3014"/>
                <a:gd name="T77" fmla="*/ 16 h 1807"/>
                <a:gd name="T78" fmla="*/ 21 w 3014"/>
                <a:gd name="T79" fmla="*/ 20 h 1807"/>
                <a:gd name="T80" fmla="*/ 21 w 3014"/>
                <a:gd name="T81" fmla="*/ 18 h 1807"/>
                <a:gd name="T82" fmla="*/ 21 w 3014"/>
                <a:gd name="T83" fmla="*/ 16 h 1807"/>
                <a:gd name="T84" fmla="*/ 23 w 3014"/>
                <a:gd name="T85" fmla="*/ 16 h 1807"/>
                <a:gd name="T86" fmla="*/ 25 w 3014"/>
                <a:gd name="T87" fmla="*/ 13 h 1807"/>
                <a:gd name="T88" fmla="*/ 23 w 3014"/>
                <a:gd name="T89" fmla="*/ 11 h 1807"/>
                <a:gd name="T90" fmla="*/ 25 w 3014"/>
                <a:gd name="T91" fmla="*/ 11 h 1807"/>
                <a:gd name="T92" fmla="*/ 25 w 3014"/>
                <a:gd name="T93" fmla="*/ 11 h 1807"/>
                <a:gd name="T94" fmla="*/ 26 w 3014"/>
                <a:gd name="T95" fmla="*/ 8 h 1807"/>
                <a:gd name="T96" fmla="*/ 25 w 3014"/>
                <a:gd name="T97" fmla="*/ 6 h 1807"/>
                <a:gd name="T98" fmla="*/ 28 w 3014"/>
                <a:gd name="T99" fmla="*/ 6 h 1807"/>
                <a:gd name="T100" fmla="*/ 28 w 3014"/>
                <a:gd name="T101" fmla="*/ 6 h 1807"/>
                <a:gd name="T102" fmla="*/ 30 w 3014"/>
                <a:gd name="T103" fmla="*/ 6 h 1807"/>
                <a:gd name="T104" fmla="*/ 31 w 3014"/>
                <a:gd name="T105" fmla="*/ 6 h 1807"/>
                <a:gd name="T106" fmla="*/ 32 w 3014"/>
                <a:gd name="T107" fmla="*/ 4 h 1807"/>
                <a:gd name="T108" fmla="*/ 33 w 3014"/>
                <a:gd name="T109" fmla="*/ 4 h 18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14"/>
                <a:gd name="T166" fmla="*/ 0 h 1807"/>
                <a:gd name="T167" fmla="*/ 3014 w 3014"/>
                <a:gd name="T168" fmla="*/ 1807 h 18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14" h="1807">
                  <a:moveTo>
                    <a:pt x="3014" y="346"/>
                  </a:moveTo>
                  <a:lnTo>
                    <a:pt x="2940" y="298"/>
                  </a:lnTo>
                  <a:lnTo>
                    <a:pt x="2856" y="293"/>
                  </a:lnTo>
                  <a:lnTo>
                    <a:pt x="2740" y="236"/>
                  </a:lnTo>
                  <a:lnTo>
                    <a:pt x="2536" y="236"/>
                  </a:lnTo>
                  <a:lnTo>
                    <a:pt x="2487" y="213"/>
                  </a:lnTo>
                  <a:lnTo>
                    <a:pt x="2373" y="198"/>
                  </a:lnTo>
                  <a:lnTo>
                    <a:pt x="2329" y="164"/>
                  </a:lnTo>
                  <a:lnTo>
                    <a:pt x="2183" y="135"/>
                  </a:lnTo>
                  <a:lnTo>
                    <a:pt x="2196" y="164"/>
                  </a:lnTo>
                  <a:lnTo>
                    <a:pt x="2139" y="164"/>
                  </a:lnTo>
                  <a:lnTo>
                    <a:pt x="2067" y="158"/>
                  </a:lnTo>
                  <a:lnTo>
                    <a:pt x="2054" y="188"/>
                  </a:lnTo>
                  <a:lnTo>
                    <a:pt x="1987" y="126"/>
                  </a:lnTo>
                  <a:lnTo>
                    <a:pt x="1871" y="103"/>
                  </a:lnTo>
                  <a:lnTo>
                    <a:pt x="1766" y="95"/>
                  </a:lnTo>
                  <a:lnTo>
                    <a:pt x="1791" y="25"/>
                  </a:lnTo>
                  <a:lnTo>
                    <a:pt x="1675" y="0"/>
                  </a:lnTo>
                  <a:lnTo>
                    <a:pt x="1571" y="40"/>
                  </a:lnTo>
                  <a:lnTo>
                    <a:pt x="1430" y="63"/>
                  </a:lnTo>
                  <a:lnTo>
                    <a:pt x="1401" y="110"/>
                  </a:lnTo>
                  <a:lnTo>
                    <a:pt x="1341" y="118"/>
                  </a:lnTo>
                  <a:lnTo>
                    <a:pt x="1341" y="158"/>
                  </a:lnTo>
                  <a:lnTo>
                    <a:pt x="1284" y="164"/>
                  </a:lnTo>
                  <a:lnTo>
                    <a:pt x="1253" y="135"/>
                  </a:lnTo>
                  <a:lnTo>
                    <a:pt x="1272" y="213"/>
                  </a:lnTo>
                  <a:lnTo>
                    <a:pt x="1217" y="126"/>
                  </a:lnTo>
                  <a:lnTo>
                    <a:pt x="1145" y="143"/>
                  </a:lnTo>
                  <a:lnTo>
                    <a:pt x="1112" y="213"/>
                  </a:lnTo>
                  <a:lnTo>
                    <a:pt x="1044" y="173"/>
                  </a:lnTo>
                  <a:lnTo>
                    <a:pt x="1021" y="198"/>
                  </a:lnTo>
                  <a:lnTo>
                    <a:pt x="1008" y="230"/>
                  </a:lnTo>
                  <a:lnTo>
                    <a:pt x="917" y="236"/>
                  </a:lnTo>
                  <a:lnTo>
                    <a:pt x="867" y="274"/>
                  </a:lnTo>
                  <a:lnTo>
                    <a:pt x="837" y="236"/>
                  </a:lnTo>
                  <a:lnTo>
                    <a:pt x="795" y="230"/>
                  </a:lnTo>
                  <a:lnTo>
                    <a:pt x="814" y="293"/>
                  </a:lnTo>
                  <a:lnTo>
                    <a:pt x="765" y="340"/>
                  </a:lnTo>
                  <a:lnTo>
                    <a:pt x="704" y="340"/>
                  </a:lnTo>
                  <a:lnTo>
                    <a:pt x="649" y="274"/>
                  </a:lnTo>
                  <a:lnTo>
                    <a:pt x="704" y="274"/>
                  </a:lnTo>
                  <a:lnTo>
                    <a:pt x="734" y="298"/>
                  </a:lnTo>
                  <a:lnTo>
                    <a:pt x="789" y="283"/>
                  </a:lnTo>
                  <a:lnTo>
                    <a:pt x="740" y="221"/>
                  </a:lnTo>
                  <a:lnTo>
                    <a:pt x="660" y="173"/>
                  </a:lnTo>
                  <a:lnTo>
                    <a:pt x="641" y="188"/>
                  </a:lnTo>
                  <a:lnTo>
                    <a:pt x="597" y="158"/>
                  </a:lnTo>
                  <a:lnTo>
                    <a:pt x="569" y="173"/>
                  </a:lnTo>
                  <a:lnTo>
                    <a:pt x="508" y="158"/>
                  </a:lnTo>
                  <a:lnTo>
                    <a:pt x="470" y="181"/>
                  </a:lnTo>
                  <a:lnTo>
                    <a:pt x="398" y="188"/>
                  </a:lnTo>
                  <a:lnTo>
                    <a:pt x="348" y="236"/>
                  </a:lnTo>
                  <a:lnTo>
                    <a:pt x="384" y="245"/>
                  </a:lnTo>
                  <a:lnTo>
                    <a:pt x="348" y="331"/>
                  </a:lnTo>
                  <a:lnTo>
                    <a:pt x="251" y="393"/>
                  </a:lnTo>
                  <a:lnTo>
                    <a:pt x="238" y="471"/>
                  </a:lnTo>
                  <a:lnTo>
                    <a:pt x="282" y="504"/>
                  </a:lnTo>
                  <a:lnTo>
                    <a:pt x="323" y="494"/>
                  </a:lnTo>
                  <a:lnTo>
                    <a:pt x="348" y="527"/>
                  </a:lnTo>
                  <a:lnTo>
                    <a:pt x="375" y="580"/>
                  </a:lnTo>
                  <a:lnTo>
                    <a:pt x="417" y="566"/>
                  </a:lnTo>
                  <a:lnTo>
                    <a:pt x="441" y="488"/>
                  </a:lnTo>
                  <a:lnTo>
                    <a:pt x="464" y="471"/>
                  </a:lnTo>
                  <a:lnTo>
                    <a:pt x="434" y="393"/>
                  </a:lnTo>
                  <a:lnTo>
                    <a:pt x="491" y="316"/>
                  </a:lnTo>
                  <a:lnTo>
                    <a:pt x="538" y="308"/>
                  </a:lnTo>
                  <a:lnTo>
                    <a:pt x="495" y="369"/>
                  </a:lnTo>
                  <a:lnTo>
                    <a:pt x="495" y="456"/>
                  </a:lnTo>
                  <a:lnTo>
                    <a:pt x="597" y="466"/>
                  </a:lnTo>
                  <a:lnTo>
                    <a:pt x="525" y="488"/>
                  </a:lnTo>
                  <a:lnTo>
                    <a:pt x="538" y="519"/>
                  </a:lnTo>
                  <a:lnTo>
                    <a:pt x="491" y="504"/>
                  </a:lnTo>
                  <a:lnTo>
                    <a:pt x="483" y="557"/>
                  </a:lnTo>
                  <a:lnTo>
                    <a:pt x="417" y="604"/>
                  </a:lnTo>
                  <a:lnTo>
                    <a:pt x="375" y="589"/>
                  </a:lnTo>
                  <a:lnTo>
                    <a:pt x="323" y="589"/>
                  </a:lnTo>
                  <a:lnTo>
                    <a:pt x="323" y="534"/>
                  </a:lnTo>
                  <a:lnTo>
                    <a:pt x="287" y="527"/>
                  </a:lnTo>
                  <a:lnTo>
                    <a:pt x="268" y="557"/>
                  </a:lnTo>
                  <a:lnTo>
                    <a:pt x="287" y="599"/>
                  </a:lnTo>
                  <a:lnTo>
                    <a:pt x="232" y="614"/>
                  </a:lnTo>
                  <a:lnTo>
                    <a:pt x="215" y="667"/>
                  </a:lnTo>
                  <a:lnTo>
                    <a:pt x="147" y="715"/>
                  </a:lnTo>
                  <a:lnTo>
                    <a:pt x="69" y="747"/>
                  </a:lnTo>
                  <a:lnTo>
                    <a:pt x="97" y="777"/>
                  </a:lnTo>
                  <a:lnTo>
                    <a:pt x="128" y="800"/>
                  </a:lnTo>
                  <a:lnTo>
                    <a:pt x="110" y="857"/>
                  </a:lnTo>
                  <a:lnTo>
                    <a:pt x="61" y="840"/>
                  </a:lnTo>
                  <a:lnTo>
                    <a:pt x="0" y="863"/>
                  </a:lnTo>
                  <a:lnTo>
                    <a:pt x="0" y="928"/>
                  </a:lnTo>
                  <a:lnTo>
                    <a:pt x="19" y="988"/>
                  </a:lnTo>
                  <a:lnTo>
                    <a:pt x="61" y="1005"/>
                  </a:lnTo>
                  <a:lnTo>
                    <a:pt x="166" y="973"/>
                  </a:lnTo>
                  <a:lnTo>
                    <a:pt x="150" y="935"/>
                  </a:lnTo>
                  <a:lnTo>
                    <a:pt x="185" y="910"/>
                  </a:lnTo>
                  <a:lnTo>
                    <a:pt x="225" y="895"/>
                  </a:lnTo>
                  <a:lnTo>
                    <a:pt x="225" y="872"/>
                  </a:lnTo>
                  <a:lnTo>
                    <a:pt x="306" y="850"/>
                  </a:lnTo>
                  <a:lnTo>
                    <a:pt x="348" y="888"/>
                  </a:lnTo>
                  <a:lnTo>
                    <a:pt x="392" y="910"/>
                  </a:lnTo>
                  <a:lnTo>
                    <a:pt x="403" y="973"/>
                  </a:lnTo>
                  <a:lnTo>
                    <a:pt x="428" y="966"/>
                  </a:lnTo>
                  <a:lnTo>
                    <a:pt x="428" y="935"/>
                  </a:lnTo>
                  <a:lnTo>
                    <a:pt x="455" y="935"/>
                  </a:lnTo>
                  <a:lnTo>
                    <a:pt x="409" y="903"/>
                  </a:lnTo>
                  <a:lnTo>
                    <a:pt x="361" y="857"/>
                  </a:lnTo>
                  <a:lnTo>
                    <a:pt x="361" y="808"/>
                  </a:lnTo>
                  <a:lnTo>
                    <a:pt x="403" y="872"/>
                  </a:lnTo>
                  <a:lnTo>
                    <a:pt x="441" y="888"/>
                  </a:lnTo>
                  <a:lnTo>
                    <a:pt x="470" y="941"/>
                  </a:lnTo>
                  <a:lnTo>
                    <a:pt x="491" y="966"/>
                  </a:lnTo>
                  <a:lnTo>
                    <a:pt x="491" y="988"/>
                  </a:lnTo>
                  <a:lnTo>
                    <a:pt x="508" y="983"/>
                  </a:lnTo>
                  <a:lnTo>
                    <a:pt x="525" y="1023"/>
                  </a:lnTo>
                  <a:lnTo>
                    <a:pt x="557" y="988"/>
                  </a:lnTo>
                  <a:lnTo>
                    <a:pt x="514" y="935"/>
                  </a:lnTo>
                  <a:lnTo>
                    <a:pt x="574" y="928"/>
                  </a:lnTo>
                  <a:lnTo>
                    <a:pt x="569" y="948"/>
                  </a:lnTo>
                  <a:lnTo>
                    <a:pt x="611" y="1023"/>
                  </a:lnTo>
                  <a:lnTo>
                    <a:pt x="654" y="1036"/>
                  </a:lnTo>
                  <a:lnTo>
                    <a:pt x="690" y="1011"/>
                  </a:lnTo>
                  <a:lnTo>
                    <a:pt x="721" y="1030"/>
                  </a:lnTo>
                  <a:lnTo>
                    <a:pt x="704" y="1083"/>
                  </a:lnTo>
                  <a:lnTo>
                    <a:pt x="715" y="1108"/>
                  </a:lnTo>
                  <a:lnTo>
                    <a:pt x="685" y="1116"/>
                  </a:lnTo>
                  <a:lnTo>
                    <a:pt x="715" y="1241"/>
                  </a:lnTo>
                  <a:lnTo>
                    <a:pt x="757" y="1264"/>
                  </a:lnTo>
                  <a:lnTo>
                    <a:pt x="801" y="1304"/>
                  </a:lnTo>
                  <a:lnTo>
                    <a:pt x="801" y="1359"/>
                  </a:lnTo>
                  <a:lnTo>
                    <a:pt x="863" y="1444"/>
                  </a:lnTo>
                  <a:lnTo>
                    <a:pt x="867" y="1517"/>
                  </a:lnTo>
                  <a:lnTo>
                    <a:pt x="955" y="1524"/>
                  </a:lnTo>
                  <a:lnTo>
                    <a:pt x="1027" y="1477"/>
                  </a:lnTo>
                  <a:lnTo>
                    <a:pt x="1112" y="1452"/>
                  </a:lnTo>
                  <a:lnTo>
                    <a:pt x="1112" y="1391"/>
                  </a:lnTo>
                  <a:lnTo>
                    <a:pt x="1162" y="1351"/>
                  </a:lnTo>
                  <a:lnTo>
                    <a:pt x="1137" y="1304"/>
                  </a:lnTo>
                  <a:lnTo>
                    <a:pt x="1088" y="1271"/>
                  </a:lnTo>
                  <a:lnTo>
                    <a:pt x="1044" y="1281"/>
                  </a:lnTo>
                  <a:lnTo>
                    <a:pt x="1008" y="1281"/>
                  </a:lnTo>
                  <a:lnTo>
                    <a:pt x="970" y="1247"/>
                  </a:lnTo>
                  <a:lnTo>
                    <a:pt x="955" y="1186"/>
                  </a:lnTo>
                  <a:lnTo>
                    <a:pt x="1027" y="1241"/>
                  </a:lnTo>
                  <a:lnTo>
                    <a:pt x="1112" y="1256"/>
                  </a:lnTo>
                  <a:lnTo>
                    <a:pt x="1190" y="1289"/>
                  </a:lnTo>
                  <a:lnTo>
                    <a:pt x="1297" y="1289"/>
                  </a:lnTo>
                  <a:lnTo>
                    <a:pt x="1333" y="1359"/>
                  </a:lnTo>
                  <a:lnTo>
                    <a:pt x="1363" y="1477"/>
                  </a:lnTo>
                  <a:lnTo>
                    <a:pt x="1424" y="1600"/>
                  </a:lnTo>
                  <a:lnTo>
                    <a:pt x="1474" y="1587"/>
                  </a:lnTo>
                  <a:lnTo>
                    <a:pt x="1487" y="1462"/>
                  </a:lnTo>
                  <a:lnTo>
                    <a:pt x="1563" y="1405"/>
                  </a:lnTo>
                  <a:lnTo>
                    <a:pt x="1664" y="1359"/>
                  </a:lnTo>
                  <a:lnTo>
                    <a:pt x="1694" y="1429"/>
                  </a:lnTo>
                  <a:lnTo>
                    <a:pt x="1725" y="1524"/>
                  </a:lnTo>
                  <a:lnTo>
                    <a:pt x="1766" y="1507"/>
                  </a:lnTo>
                  <a:lnTo>
                    <a:pt x="1797" y="1612"/>
                  </a:lnTo>
                  <a:lnTo>
                    <a:pt x="1803" y="1672"/>
                  </a:lnTo>
                  <a:lnTo>
                    <a:pt x="1860" y="1773"/>
                  </a:lnTo>
                  <a:lnTo>
                    <a:pt x="1907" y="1807"/>
                  </a:lnTo>
                  <a:lnTo>
                    <a:pt x="1877" y="1728"/>
                  </a:lnTo>
                  <a:lnTo>
                    <a:pt x="1835" y="1657"/>
                  </a:lnTo>
                  <a:lnTo>
                    <a:pt x="1852" y="1595"/>
                  </a:lnTo>
                  <a:lnTo>
                    <a:pt x="1901" y="1650"/>
                  </a:lnTo>
                  <a:lnTo>
                    <a:pt x="1962" y="1640"/>
                  </a:lnTo>
                  <a:lnTo>
                    <a:pt x="2004" y="1572"/>
                  </a:lnTo>
                  <a:lnTo>
                    <a:pt x="1979" y="1507"/>
                  </a:lnTo>
                  <a:lnTo>
                    <a:pt x="1907" y="1444"/>
                  </a:lnTo>
                  <a:lnTo>
                    <a:pt x="1949" y="1399"/>
                  </a:lnTo>
                  <a:lnTo>
                    <a:pt x="1987" y="1399"/>
                  </a:lnTo>
                  <a:lnTo>
                    <a:pt x="1998" y="1437"/>
                  </a:lnTo>
                  <a:lnTo>
                    <a:pt x="2059" y="1391"/>
                  </a:lnTo>
                  <a:lnTo>
                    <a:pt x="2126" y="1367"/>
                  </a:lnTo>
                  <a:lnTo>
                    <a:pt x="2139" y="1329"/>
                  </a:lnTo>
                  <a:lnTo>
                    <a:pt x="2183" y="1247"/>
                  </a:lnTo>
                  <a:lnTo>
                    <a:pt x="2189" y="1194"/>
                  </a:lnTo>
                  <a:lnTo>
                    <a:pt x="2126" y="1116"/>
                  </a:lnTo>
                  <a:lnTo>
                    <a:pt x="2164" y="1076"/>
                  </a:lnTo>
                  <a:lnTo>
                    <a:pt x="2103" y="1053"/>
                  </a:lnTo>
                  <a:lnTo>
                    <a:pt x="2095" y="1023"/>
                  </a:lnTo>
                  <a:lnTo>
                    <a:pt x="2133" y="988"/>
                  </a:lnTo>
                  <a:lnTo>
                    <a:pt x="2147" y="1030"/>
                  </a:lnTo>
                  <a:lnTo>
                    <a:pt x="2208" y="1023"/>
                  </a:lnTo>
                  <a:lnTo>
                    <a:pt x="2200" y="1061"/>
                  </a:lnTo>
                  <a:lnTo>
                    <a:pt x="2213" y="1131"/>
                  </a:lnTo>
                  <a:lnTo>
                    <a:pt x="2268" y="1131"/>
                  </a:lnTo>
                  <a:lnTo>
                    <a:pt x="2280" y="1076"/>
                  </a:lnTo>
                  <a:lnTo>
                    <a:pt x="2242" y="1030"/>
                  </a:lnTo>
                  <a:lnTo>
                    <a:pt x="2293" y="941"/>
                  </a:lnTo>
                  <a:lnTo>
                    <a:pt x="2285" y="903"/>
                  </a:lnTo>
                  <a:lnTo>
                    <a:pt x="2377" y="857"/>
                  </a:lnTo>
                  <a:lnTo>
                    <a:pt x="2396" y="747"/>
                  </a:lnTo>
                  <a:lnTo>
                    <a:pt x="2373" y="667"/>
                  </a:lnTo>
                  <a:lnTo>
                    <a:pt x="2305" y="652"/>
                  </a:lnTo>
                  <a:lnTo>
                    <a:pt x="2255" y="629"/>
                  </a:lnTo>
                  <a:lnTo>
                    <a:pt x="2293" y="557"/>
                  </a:lnTo>
                  <a:lnTo>
                    <a:pt x="2373" y="519"/>
                  </a:lnTo>
                  <a:lnTo>
                    <a:pt x="2462" y="542"/>
                  </a:lnTo>
                  <a:lnTo>
                    <a:pt x="2531" y="551"/>
                  </a:lnTo>
                  <a:lnTo>
                    <a:pt x="2531" y="504"/>
                  </a:lnTo>
                  <a:lnTo>
                    <a:pt x="2580" y="471"/>
                  </a:lnTo>
                  <a:lnTo>
                    <a:pt x="2652" y="471"/>
                  </a:lnTo>
                  <a:lnTo>
                    <a:pt x="2611" y="534"/>
                  </a:lnTo>
                  <a:lnTo>
                    <a:pt x="2565" y="580"/>
                  </a:lnTo>
                  <a:lnTo>
                    <a:pt x="2593" y="715"/>
                  </a:lnTo>
                  <a:lnTo>
                    <a:pt x="2630" y="753"/>
                  </a:lnTo>
                  <a:lnTo>
                    <a:pt x="2689" y="652"/>
                  </a:lnTo>
                  <a:lnTo>
                    <a:pt x="2696" y="566"/>
                  </a:lnTo>
                  <a:lnTo>
                    <a:pt x="2652" y="557"/>
                  </a:lnTo>
                  <a:lnTo>
                    <a:pt x="2660" y="519"/>
                  </a:lnTo>
                  <a:lnTo>
                    <a:pt x="2719" y="527"/>
                  </a:lnTo>
                  <a:lnTo>
                    <a:pt x="2812" y="479"/>
                  </a:lnTo>
                  <a:lnTo>
                    <a:pt x="2892" y="466"/>
                  </a:lnTo>
                  <a:lnTo>
                    <a:pt x="2892" y="422"/>
                  </a:lnTo>
                  <a:lnTo>
                    <a:pt x="2850" y="384"/>
                  </a:lnTo>
                  <a:lnTo>
                    <a:pt x="2896" y="384"/>
                  </a:lnTo>
                  <a:lnTo>
                    <a:pt x="2959" y="409"/>
                  </a:lnTo>
                  <a:lnTo>
                    <a:pt x="3006" y="409"/>
                  </a:lnTo>
                  <a:lnTo>
                    <a:pt x="2976" y="384"/>
                  </a:lnTo>
                  <a:lnTo>
                    <a:pt x="3014" y="369"/>
                  </a:lnTo>
                  <a:lnTo>
                    <a:pt x="3014" y="346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8" name="Freeform 45"/>
            <p:cNvSpPr>
              <a:spLocks/>
            </p:cNvSpPr>
            <p:nvPr/>
          </p:nvSpPr>
          <p:spPr bwMode="gray">
            <a:xfrm>
              <a:off x="4360" y="1597"/>
              <a:ext cx="66" cy="179"/>
            </a:xfrm>
            <a:custGeom>
              <a:avLst/>
              <a:gdLst>
                <a:gd name="T0" fmla="*/ 0 w 95"/>
                <a:gd name="T1" fmla="*/ 0 h 253"/>
                <a:gd name="T2" fmla="*/ 1 w 95"/>
                <a:gd name="T3" fmla="*/ 1 h 253"/>
                <a:gd name="T4" fmla="*/ 1 w 95"/>
                <a:gd name="T5" fmla="*/ 3 h 253"/>
                <a:gd name="T6" fmla="*/ 1 w 95"/>
                <a:gd name="T7" fmla="*/ 2 h 253"/>
                <a:gd name="T8" fmla="*/ 1 w 95"/>
                <a:gd name="T9" fmla="*/ 1 h 253"/>
                <a:gd name="T10" fmla="*/ 1 w 95"/>
                <a:gd name="T11" fmla="*/ 1 h 253"/>
                <a:gd name="T12" fmla="*/ 1 w 95"/>
                <a:gd name="T13" fmla="*/ 1 h 253"/>
                <a:gd name="T14" fmla="*/ 1 w 95"/>
                <a:gd name="T15" fmla="*/ 1 h 253"/>
                <a:gd name="T16" fmla="*/ 1 w 95"/>
                <a:gd name="T17" fmla="*/ 1 h 253"/>
                <a:gd name="T18" fmla="*/ 1 w 95"/>
                <a:gd name="T19" fmla="*/ 1 h 253"/>
                <a:gd name="T20" fmla="*/ 0 w 95"/>
                <a:gd name="T21" fmla="*/ 0 h 253"/>
                <a:gd name="T22" fmla="*/ 0 w 95"/>
                <a:gd name="T23" fmla="*/ 0 h 2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253"/>
                <a:gd name="T38" fmla="*/ 95 w 95"/>
                <a:gd name="T39" fmla="*/ 253 h 2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253">
                  <a:moveTo>
                    <a:pt x="0" y="0"/>
                  </a:moveTo>
                  <a:lnTo>
                    <a:pt x="16" y="95"/>
                  </a:lnTo>
                  <a:lnTo>
                    <a:pt x="23" y="253"/>
                  </a:lnTo>
                  <a:lnTo>
                    <a:pt x="67" y="213"/>
                  </a:lnTo>
                  <a:lnTo>
                    <a:pt x="36" y="143"/>
                  </a:lnTo>
                  <a:lnTo>
                    <a:pt x="54" y="118"/>
                  </a:lnTo>
                  <a:lnTo>
                    <a:pt x="78" y="152"/>
                  </a:lnTo>
                  <a:lnTo>
                    <a:pt x="95" y="135"/>
                  </a:lnTo>
                  <a:lnTo>
                    <a:pt x="59" y="105"/>
                  </a:lnTo>
                  <a:lnTo>
                    <a:pt x="42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49" name="Freeform 46"/>
            <p:cNvSpPr>
              <a:spLocks/>
            </p:cNvSpPr>
            <p:nvPr/>
          </p:nvSpPr>
          <p:spPr bwMode="gray">
            <a:xfrm>
              <a:off x="4276" y="1793"/>
              <a:ext cx="130" cy="122"/>
            </a:xfrm>
            <a:custGeom>
              <a:avLst/>
              <a:gdLst>
                <a:gd name="T0" fmla="*/ 1 w 185"/>
                <a:gd name="T1" fmla="*/ 0 h 171"/>
                <a:gd name="T2" fmla="*/ 1 w 185"/>
                <a:gd name="T3" fmla="*/ 1 h 171"/>
                <a:gd name="T4" fmla="*/ 1 w 185"/>
                <a:gd name="T5" fmla="*/ 1 h 171"/>
                <a:gd name="T6" fmla="*/ 1 w 185"/>
                <a:gd name="T7" fmla="*/ 1 h 171"/>
                <a:gd name="T8" fmla="*/ 0 w 185"/>
                <a:gd name="T9" fmla="*/ 2 h 171"/>
                <a:gd name="T10" fmla="*/ 1 w 185"/>
                <a:gd name="T11" fmla="*/ 2 h 171"/>
                <a:gd name="T12" fmla="*/ 1 w 185"/>
                <a:gd name="T13" fmla="*/ 2 h 171"/>
                <a:gd name="T14" fmla="*/ 2 w 185"/>
                <a:gd name="T15" fmla="*/ 1 h 171"/>
                <a:gd name="T16" fmla="*/ 2 w 185"/>
                <a:gd name="T17" fmla="*/ 1 h 171"/>
                <a:gd name="T18" fmla="*/ 1 w 185"/>
                <a:gd name="T19" fmla="*/ 0 h 171"/>
                <a:gd name="T20" fmla="*/ 1 w 185"/>
                <a:gd name="T21" fmla="*/ 0 h 171"/>
                <a:gd name="T22" fmla="*/ 1 w 185"/>
                <a:gd name="T23" fmla="*/ 0 h 1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5"/>
                <a:gd name="T37" fmla="*/ 0 h 171"/>
                <a:gd name="T38" fmla="*/ 185 w 185"/>
                <a:gd name="T39" fmla="*/ 171 h 1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5" h="171">
                  <a:moveTo>
                    <a:pt x="128" y="0"/>
                  </a:moveTo>
                  <a:lnTo>
                    <a:pt x="134" y="63"/>
                  </a:lnTo>
                  <a:lnTo>
                    <a:pt x="92" y="116"/>
                  </a:lnTo>
                  <a:lnTo>
                    <a:pt x="20" y="133"/>
                  </a:lnTo>
                  <a:lnTo>
                    <a:pt x="0" y="156"/>
                  </a:lnTo>
                  <a:lnTo>
                    <a:pt x="92" y="148"/>
                  </a:lnTo>
                  <a:lnTo>
                    <a:pt x="111" y="171"/>
                  </a:lnTo>
                  <a:lnTo>
                    <a:pt x="185" y="108"/>
                  </a:lnTo>
                  <a:lnTo>
                    <a:pt x="172" y="63"/>
                  </a:lnTo>
                  <a:lnTo>
                    <a:pt x="147" y="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0" name="Freeform 47"/>
            <p:cNvSpPr>
              <a:spLocks/>
            </p:cNvSpPr>
            <p:nvPr/>
          </p:nvSpPr>
          <p:spPr bwMode="gray">
            <a:xfrm>
              <a:off x="4392" y="1759"/>
              <a:ext cx="53" cy="51"/>
            </a:xfrm>
            <a:custGeom>
              <a:avLst/>
              <a:gdLst>
                <a:gd name="T0" fmla="*/ 0 w 72"/>
                <a:gd name="T1" fmla="*/ 1 h 73"/>
                <a:gd name="T2" fmla="*/ 1 w 72"/>
                <a:gd name="T3" fmla="*/ 0 h 73"/>
                <a:gd name="T4" fmla="*/ 1 w 72"/>
                <a:gd name="T5" fmla="*/ 1 h 73"/>
                <a:gd name="T6" fmla="*/ 1 w 72"/>
                <a:gd name="T7" fmla="*/ 1 h 73"/>
                <a:gd name="T8" fmla="*/ 1 w 72"/>
                <a:gd name="T9" fmla="*/ 1 h 73"/>
                <a:gd name="T10" fmla="*/ 0 w 72"/>
                <a:gd name="T11" fmla="*/ 1 h 73"/>
                <a:gd name="T12" fmla="*/ 0 w 72"/>
                <a:gd name="T13" fmla="*/ 1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73"/>
                <a:gd name="T23" fmla="*/ 72 w 7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73">
                  <a:moveTo>
                    <a:pt x="0" y="18"/>
                  </a:moveTo>
                  <a:lnTo>
                    <a:pt x="55" y="0"/>
                  </a:lnTo>
                  <a:lnTo>
                    <a:pt x="72" y="18"/>
                  </a:lnTo>
                  <a:lnTo>
                    <a:pt x="25" y="73"/>
                  </a:lnTo>
                  <a:lnTo>
                    <a:pt x="6" y="3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1" name="Freeform 48"/>
            <p:cNvSpPr>
              <a:spLocks/>
            </p:cNvSpPr>
            <p:nvPr/>
          </p:nvSpPr>
          <p:spPr bwMode="gray">
            <a:xfrm>
              <a:off x="4190" y="2032"/>
              <a:ext cx="35" cy="57"/>
            </a:xfrm>
            <a:custGeom>
              <a:avLst/>
              <a:gdLst>
                <a:gd name="T0" fmla="*/ 1 w 49"/>
                <a:gd name="T1" fmla="*/ 0 h 80"/>
                <a:gd name="T2" fmla="*/ 1 w 49"/>
                <a:gd name="T3" fmla="*/ 0 h 80"/>
                <a:gd name="T4" fmla="*/ 0 w 49"/>
                <a:gd name="T5" fmla="*/ 1 h 80"/>
                <a:gd name="T6" fmla="*/ 1 w 49"/>
                <a:gd name="T7" fmla="*/ 1 h 80"/>
                <a:gd name="T8" fmla="*/ 1 w 49"/>
                <a:gd name="T9" fmla="*/ 1 h 80"/>
                <a:gd name="T10" fmla="*/ 1 w 49"/>
                <a:gd name="T11" fmla="*/ 0 h 80"/>
                <a:gd name="T12" fmla="*/ 1 w 49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80"/>
                <a:gd name="T23" fmla="*/ 49 w 49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80">
                  <a:moveTo>
                    <a:pt x="49" y="0"/>
                  </a:moveTo>
                  <a:lnTo>
                    <a:pt x="11" y="0"/>
                  </a:lnTo>
                  <a:lnTo>
                    <a:pt x="0" y="55"/>
                  </a:lnTo>
                  <a:lnTo>
                    <a:pt x="6" y="80"/>
                  </a:lnTo>
                  <a:lnTo>
                    <a:pt x="36" y="46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2" name="Freeform 49"/>
            <p:cNvSpPr>
              <a:spLocks/>
            </p:cNvSpPr>
            <p:nvPr/>
          </p:nvSpPr>
          <p:spPr bwMode="gray">
            <a:xfrm>
              <a:off x="4181" y="2125"/>
              <a:ext cx="57" cy="112"/>
            </a:xfrm>
            <a:custGeom>
              <a:avLst/>
              <a:gdLst>
                <a:gd name="T0" fmla="*/ 1 w 80"/>
                <a:gd name="T1" fmla="*/ 0 h 158"/>
                <a:gd name="T2" fmla="*/ 1 w 80"/>
                <a:gd name="T3" fmla="*/ 1 h 158"/>
                <a:gd name="T4" fmla="*/ 1 w 80"/>
                <a:gd name="T5" fmla="*/ 1 h 158"/>
                <a:gd name="T6" fmla="*/ 1 w 80"/>
                <a:gd name="T7" fmla="*/ 1 h 158"/>
                <a:gd name="T8" fmla="*/ 1 w 80"/>
                <a:gd name="T9" fmla="*/ 2 h 158"/>
                <a:gd name="T10" fmla="*/ 1 w 80"/>
                <a:gd name="T11" fmla="*/ 1 h 158"/>
                <a:gd name="T12" fmla="*/ 0 w 80"/>
                <a:gd name="T13" fmla="*/ 1 h 158"/>
                <a:gd name="T14" fmla="*/ 1 w 80"/>
                <a:gd name="T15" fmla="*/ 0 h 158"/>
                <a:gd name="T16" fmla="*/ 1 w 80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58"/>
                <a:gd name="T29" fmla="*/ 80 w 80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58">
                  <a:moveTo>
                    <a:pt x="6" y="0"/>
                  </a:moveTo>
                  <a:lnTo>
                    <a:pt x="37" y="15"/>
                  </a:lnTo>
                  <a:lnTo>
                    <a:pt x="37" y="71"/>
                  </a:lnTo>
                  <a:lnTo>
                    <a:pt x="80" y="110"/>
                  </a:lnTo>
                  <a:lnTo>
                    <a:pt x="73" y="158"/>
                  </a:lnTo>
                  <a:lnTo>
                    <a:pt x="48" y="120"/>
                  </a:lnTo>
                  <a:lnTo>
                    <a:pt x="0" y="8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3" name="Freeform 50"/>
            <p:cNvSpPr>
              <a:spLocks/>
            </p:cNvSpPr>
            <p:nvPr/>
          </p:nvSpPr>
          <p:spPr bwMode="gray">
            <a:xfrm>
              <a:off x="4055" y="2281"/>
              <a:ext cx="118" cy="150"/>
            </a:xfrm>
            <a:custGeom>
              <a:avLst/>
              <a:gdLst>
                <a:gd name="T0" fmla="*/ 2 w 165"/>
                <a:gd name="T1" fmla="*/ 1 h 211"/>
                <a:gd name="T2" fmla="*/ 1 w 165"/>
                <a:gd name="T3" fmla="*/ 0 h 211"/>
                <a:gd name="T4" fmla="*/ 1 w 165"/>
                <a:gd name="T5" fmla="*/ 1 h 211"/>
                <a:gd name="T6" fmla="*/ 1 w 165"/>
                <a:gd name="T7" fmla="*/ 1 h 211"/>
                <a:gd name="T8" fmla="*/ 0 w 165"/>
                <a:gd name="T9" fmla="*/ 1 h 211"/>
                <a:gd name="T10" fmla="*/ 1 w 165"/>
                <a:gd name="T11" fmla="*/ 2 h 211"/>
                <a:gd name="T12" fmla="*/ 1 w 165"/>
                <a:gd name="T13" fmla="*/ 3 h 211"/>
                <a:gd name="T14" fmla="*/ 1 w 165"/>
                <a:gd name="T15" fmla="*/ 2 h 211"/>
                <a:gd name="T16" fmla="*/ 2 w 165"/>
                <a:gd name="T17" fmla="*/ 1 h 211"/>
                <a:gd name="T18" fmla="*/ 2 w 165"/>
                <a:gd name="T19" fmla="*/ 1 h 211"/>
                <a:gd name="T20" fmla="*/ 2 w 165"/>
                <a:gd name="T21" fmla="*/ 1 h 211"/>
                <a:gd name="T22" fmla="*/ 2 w 165"/>
                <a:gd name="T23" fmla="*/ 1 h 211"/>
                <a:gd name="T24" fmla="*/ 2 w 165"/>
                <a:gd name="T25" fmla="*/ 1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211"/>
                <a:gd name="T41" fmla="*/ 165 w 165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211">
                  <a:moveTo>
                    <a:pt x="152" y="22"/>
                  </a:moveTo>
                  <a:lnTo>
                    <a:pt x="135" y="0"/>
                  </a:lnTo>
                  <a:lnTo>
                    <a:pt x="80" y="78"/>
                  </a:lnTo>
                  <a:lnTo>
                    <a:pt x="5" y="100"/>
                  </a:lnTo>
                  <a:lnTo>
                    <a:pt x="0" y="140"/>
                  </a:lnTo>
                  <a:lnTo>
                    <a:pt x="43" y="203"/>
                  </a:lnTo>
                  <a:lnTo>
                    <a:pt x="110" y="211"/>
                  </a:lnTo>
                  <a:lnTo>
                    <a:pt x="135" y="157"/>
                  </a:lnTo>
                  <a:lnTo>
                    <a:pt x="165" y="133"/>
                  </a:lnTo>
                  <a:lnTo>
                    <a:pt x="152" y="85"/>
                  </a:lnTo>
                  <a:lnTo>
                    <a:pt x="165" y="53"/>
                  </a:lnTo>
                  <a:lnTo>
                    <a:pt x="152" y="22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4" name="Freeform 51"/>
            <p:cNvSpPr>
              <a:spLocks/>
            </p:cNvSpPr>
            <p:nvPr/>
          </p:nvSpPr>
          <p:spPr bwMode="gray">
            <a:xfrm>
              <a:off x="4173" y="2353"/>
              <a:ext cx="82" cy="122"/>
            </a:xfrm>
            <a:custGeom>
              <a:avLst/>
              <a:gdLst>
                <a:gd name="T0" fmla="*/ 1 w 116"/>
                <a:gd name="T1" fmla="*/ 0 h 173"/>
                <a:gd name="T2" fmla="*/ 1 w 116"/>
                <a:gd name="T3" fmla="*/ 1 h 173"/>
                <a:gd name="T4" fmla="*/ 1 w 116"/>
                <a:gd name="T5" fmla="*/ 1 h 173"/>
                <a:gd name="T6" fmla="*/ 0 w 116"/>
                <a:gd name="T7" fmla="*/ 1 h 173"/>
                <a:gd name="T8" fmla="*/ 0 w 116"/>
                <a:gd name="T9" fmla="*/ 1 h 173"/>
                <a:gd name="T10" fmla="*/ 0 w 116"/>
                <a:gd name="T11" fmla="*/ 2 h 173"/>
                <a:gd name="T12" fmla="*/ 1 w 116"/>
                <a:gd name="T13" fmla="*/ 1 h 173"/>
                <a:gd name="T14" fmla="*/ 1 w 116"/>
                <a:gd name="T15" fmla="*/ 1 h 173"/>
                <a:gd name="T16" fmla="*/ 1 w 116"/>
                <a:gd name="T17" fmla="*/ 1 h 173"/>
                <a:gd name="T18" fmla="*/ 1 w 116"/>
                <a:gd name="T19" fmla="*/ 1 h 173"/>
                <a:gd name="T20" fmla="*/ 1 w 116"/>
                <a:gd name="T21" fmla="*/ 1 h 173"/>
                <a:gd name="T22" fmla="*/ 1 w 116"/>
                <a:gd name="T23" fmla="*/ 1 h 173"/>
                <a:gd name="T24" fmla="*/ 1 w 116"/>
                <a:gd name="T25" fmla="*/ 1 h 173"/>
                <a:gd name="T26" fmla="*/ 1 w 116"/>
                <a:gd name="T27" fmla="*/ 0 h 173"/>
                <a:gd name="T28" fmla="*/ 1 w 116"/>
                <a:gd name="T29" fmla="*/ 0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73"/>
                <a:gd name="T47" fmla="*/ 116 w 116"/>
                <a:gd name="T48" fmla="*/ 173 h 1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73">
                  <a:moveTo>
                    <a:pt x="116" y="0"/>
                  </a:moveTo>
                  <a:lnTo>
                    <a:pt x="93" y="16"/>
                  </a:lnTo>
                  <a:lnTo>
                    <a:pt x="31" y="23"/>
                  </a:lnTo>
                  <a:lnTo>
                    <a:pt x="0" y="71"/>
                  </a:lnTo>
                  <a:lnTo>
                    <a:pt x="0" y="120"/>
                  </a:lnTo>
                  <a:lnTo>
                    <a:pt x="0" y="173"/>
                  </a:lnTo>
                  <a:lnTo>
                    <a:pt x="44" y="111"/>
                  </a:lnTo>
                  <a:lnTo>
                    <a:pt x="69" y="135"/>
                  </a:lnTo>
                  <a:lnTo>
                    <a:pt x="80" y="103"/>
                  </a:lnTo>
                  <a:lnTo>
                    <a:pt x="61" y="80"/>
                  </a:lnTo>
                  <a:lnTo>
                    <a:pt x="80" y="48"/>
                  </a:lnTo>
                  <a:lnTo>
                    <a:pt x="50" y="40"/>
                  </a:lnTo>
                  <a:lnTo>
                    <a:pt x="103" y="33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5" name="Freeform 52"/>
            <p:cNvSpPr>
              <a:spLocks/>
            </p:cNvSpPr>
            <p:nvPr/>
          </p:nvSpPr>
          <p:spPr bwMode="gray">
            <a:xfrm>
              <a:off x="4207" y="2243"/>
              <a:ext cx="69" cy="65"/>
            </a:xfrm>
            <a:custGeom>
              <a:avLst/>
              <a:gdLst>
                <a:gd name="T0" fmla="*/ 1 w 96"/>
                <a:gd name="T1" fmla="*/ 0 h 93"/>
                <a:gd name="T2" fmla="*/ 1 w 96"/>
                <a:gd name="T3" fmla="*/ 1 h 93"/>
                <a:gd name="T4" fmla="*/ 1 w 96"/>
                <a:gd name="T5" fmla="*/ 1 h 93"/>
                <a:gd name="T6" fmla="*/ 0 w 96"/>
                <a:gd name="T7" fmla="*/ 1 h 93"/>
                <a:gd name="T8" fmla="*/ 1 w 96"/>
                <a:gd name="T9" fmla="*/ 1 h 93"/>
                <a:gd name="T10" fmla="*/ 1 w 96"/>
                <a:gd name="T11" fmla="*/ 1 h 93"/>
                <a:gd name="T12" fmla="*/ 1 w 96"/>
                <a:gd name="T13" fmla="*/ 1 h 93"/>
                <a:gd name="T14" fmla="*/ 1 w 96"/>
                <a:gd name="T15" fmla="*/ 1 h 93"/>
                <a:gd name="T16" fmla="*/ 1 w 96"/>
                <a:gd name="T17" fmla="*/ 0 h 93"/>
                <a:gd name="T18" fmla="*/ 1 w 96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93"/>
                <a:gd name="T32" fmla="*/ 96 w 9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93">
                  <a:moveTo>
                    <a:pt x="66" y="0"/>
                  </a:moveTo>
                  <a:lnTo>
                    <a:pt x="47" y="30"/>
                  </a:lnTo>
                  <a:lnTo>
                    <a:pt x="11" y="38"/>
                  </a:lnTo>
                  <a:lnTo>
                    <a:pt x="0" y="70"/>
                  </a:lnTo>
                  <a:lnTo>
                    <a:pt x="36" y="55"/>
                  </a:lnTo>
                  <a:lnTo>
                    <a:pt x="43" y="93"/>
                  </a:lnTo>
                  <a:lnTo>
                    <a:pt x="96" y="55"/>
                  </a:lnTo>
                  <a:lnTo>
                    <a:pt x="74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6" name="Freeform 53"/>
            <p:cNvSpPr>
              <a:spLocks/>
            </p:cNvSpPr>
            <p:nvPr/>
          </p:nvSpPr>
          <p:spPr bwMode="gray">
            <a:xfrm>
              <a:off x="3874" y="2293"/>
              <a:ext cx="152" cy="172"/>
            </a:xfrm>
            <a:custGeom>
              <a:avLst/>
              <a:gdLst>
                <a:gd name="T0" fmla="*/ 0 w 215"/>
                <a:gd name="T1" fmla="*/ 0 h 243"/>
                <a:gd name="T2" fmla="*/ 1 w 215"/>
                <a:gd name="T3" fmla="*/ 1 h 243"/>
                <a:gd name="T4" fmla="*/ 1 w 215"/>
                <a:gd name="T5" fmla="*/ 1 h 243"/>
                <a:gd name="T6" fmla="*/ 2 w 215"/>
                <a:gd name="T7" fmla="*/ 1 h 243"/>
                <a:gd name="T8" fmla="*/ 2 w 215"/>
                <a:gd name="T9" fmla="*/ 2 h 243"/>
                <a:gd name="T10" fmla="*/ 2 w 215"/>
                <a:gd name="T11" fmla="*/ 3 h 243"/>
                <a:gd name="T12" fmla="*/ 1 w 215"/>
                <a:gd name="T13" fmla="*/ 3 h 243"/>
                <a:gd name="T14" fmla="*/ 1 w 215"/>
                <a:gd name="T15" fmla="*/ 1 h 243"/>
                <a:gd name="T16" fmla="*/ 1 w 215"/>
                <a:gd name="T17" fmla="*/ 1 h 243"/>
                <a:gd name="T18" fmla="*/ 0 w 215"/>
                <a:gd name="T19" fmla="*/ 0 h 243"/>
                <a:gd name="T20" fmla="*/ 0 w 215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243"/>
                <a:gd name="T35" fmla="*/ 215 w 215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243">
                  <a:moveTo>
                    <a:pt x="0" y="0"/>
                  </a:moveTo>
                  <a:lnTo>
                    <a:pt x="49" y="23"/>
                  </a:lnTo>
                  <a:lnTo>
                    <a:pt x="93" y="95"/>
                  </a:lnTo>
                  <a:lnTo>
                    <a:pt x="160" y="148"/>
                  </a:lnTo>
                  <a:lnTo>
                    <a:pt x="215" y="180"/>
                  </a:lnTo>
                  <a:lnTo>
                    <a:pt x="196" y="243"/>
                  </a:lnTo>
                  <a:lnTo>
                    <a:pt x="129" y="220"/>
                  </a:lnTo>
                  <a:lnTo>
                    <a:pt x="74" y="118"/>
                  </a:lnTo>
                  <a:lnTo>
                    <a:pt x="32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7" name="Freeform 54"/>
            <p:cNvSpPr>
              <a:spLocks/>
            </p:cNvSpPr>
            <p:nvPr/>
          </p:nvSpPr>
          <p:spPr bwMode="gray">
            <a:xfrm>
              <a:off x="4037" y="2465"/>
              <a:ext cx="226" cy="56"/>
            </a:xfrm>
            <a:custGeom>
              <a:avLst/>
              <a:gdLst>
                <a:gd name="T0" fmla="*/ 0 w 319"/>
                <a:gd name="T1" fmla="*/ 0 h 78"/>
                <a:gd name="T2" fmla="*/ 1 w 319"/>
                <a:gd name="T3" fmla="*/ 1 h 78"/>
                <a:gd name="T4" fmla="*/ 3 w 319"/>
                <a:gd name="T5" fmla="*/ 1 h 78"/>
                <a:gd name="T6" fmla="*/ 4 w 319"/>
                <a:gd name="T7" fmla="*/ 1 h 78"/>
                <a:gd name="T8" fmla="*/ 3 w 319"/>
                <a:gd name="T9" fmla="*/ 1 h 78"/>
                <a:gd name="T10" fmla="*/ 1 w 319"/>
                <a:gd name="T11" fmla="*/ 1 h 78"/>
                <a:gd name="T12" fmla="*/ 1 w 319"/>
                <a:gd name="T13" fmla="*/ 1 h 78"/>
                <a:gd name="T14" fmla="*/ 0 w 319"/>
                <a:gd name="T15" fmla="*/ 0 h 78"/>
                <a:gd name="T16" fmla="*/ 0 w 319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78"/>
                <a:gd name="T29" fmla="*/ 319 w 319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78">
                  <a:moveTo>
                    <a:pt x="0" y="0"/>
                  </a:moveTo>
                  <a:lnTo>
                    <a:pt x="82" y="32"/>
                  </a:lnTo>
                  <a:lnTo>
                    <a:pt x="215" y="63"/>
                  </a:lnTo>
                  <a:lnTo>
                    <a:pt x="319" y="40"/>
                  </a:lnTo>
                  <a:lnTo>
                    <a:pt x="293" y="72"/>
                  </a:lnTo>
                  <a:lnTo>
                    <a:pt x="135" y="78"/>
                  </a:lnTo>
                  <a:lnTo>
                    <a:pt x="21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8" name="Freeform 55"/>
            <p:cNvSpPr>
              <a:spLocks/>
            </p:cNvSpPr>
            <p:nvPr/>
          </p:nvSpPr>
          <p:spPr bwMode="gray">
            <a:xfrm>
              <a:off x="4297" y="2393"/>
              <a:ext cx="390" cy="154"/>
            </a:xfrm>
            <a:custGeom>
              <a:avLst/>
              <a:gdLst>
                <a:gd name="T0" fmla="*/ 1 w 549"/>
                <a:gd name="T1" fmla="*/ 1 h 217"/>
                <a:gd name="T2" fmla="*/ 1 w 549"/>
                <a:gd name="T3" fmla="*/ 0 h 217"/>
                <a:gd name="T4" fmla="*/ 0 w 549"/>
                <a:gd name="T5" fmla="*/ 0 h 217"/>
                <a:gd name="T6" fmla="*/ 1 w 549"/>
                <a:gd name="T7" fmla="*/ 1 h 217"/>
                <a:gd name="T8" fmla="*/ 1 w 549"/>
                <a:gd name="T9" fmla="*/ 1 h 217"/>
                <a:gd name="T10" fmla="*/ 1 w 549"/>
                <a:gd name="T11" fmla="*/ 1 h 217"/>
                <a:gd name="T12" fmla="*/ 1 w 549"/>
                <a:gd name="T13" fmla="*/ 1 h 217"/>
                <a:gd name="T14" fmla="*/ 1 w 549"/>
                <a:gd name="T15" fmla="*/ 2 h 217"/>
                <a:gd name="T16" fmla="*/ 2 w 549"/>
                <a:gd name="T17" fmla="*/ 2 h 217"/>
                <a:gd name="T18" fmla="*/ 3 w 549"/>
                <a:gd name="T19" fmla="*/ 2 h 217"/>
                <a:gd name="T20" fmla="*/ 3 w 549"/>
                <a:gd name="T21" fmla="*/ 2 h 217"/>
                <a:gd name="T22" fmla="*/ 4 w 549"/>
                <a:gd name="T23" fmla="*/ 2 h 217"/>
                <a:gd name="T24" fmla="*/ 4 w 549"/>
                <a:gd name="T25" fmla="*/ 2 h 217"/>
                <a:gd name="T26" fmla="*/ 6 w 549"/>
                <a:gd name="T27" fmla="*/ 3 h 217"/>
                <a:gd name="T28" fmla="*/ 6 w 549"/>
                <a:gd name="T29" fmla="*/ 2 h 217"/>
                <a:gd name="T30" fmla="*/ 6 w 549"/>
                <a:gd name="T31" fmla="*/ 2 h 217"/>
                <a:gd name="T32" fmla="*/ 4 w 549"/>
                <a:gd name="T33" fmla="*/ 1 h 217"/>
                <a:gd name="T34" fmla="*/ 4 w 549"/>
                <a:gd name="T35" fmla="*/ 1 h 217"/>
                <a:gd name="T36" fmla="*/ 2 w 549"/>
                <a:gd name="T37" fmla="*/ 1 h 217"/>
                <a:gd name="T38" fmla="*/ 1 w 549"/>
                <a:gd name="T39" fmla="*/ 1 h 217"/>
                <a:gd name="T40" fmla="*/ 1 w 549"/>
                <a:gd name="T41" fmla="*/ 1 h 217"/>
                <a:gd name="T42" fmla="*/ 1 w 549"/>
                <a:gd name="T43" fmla="*/ 1 h 2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9"/>
                <a:gd name="T67" fmla="*/ 0 h 217"/>
                <a:gd name="T68" fmla="*/ 549 w 549"/>
                <a:gd name="T69" fmla="*/ 217 h 2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9" h="217">
                  <a:moveTo>
                    <a:pt x="97" y="38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80" y="46"/>
                  </a:lnTo>
                  <a:lnTo>
                    <a:pt x="30" y="54"/>
                  </a:lnTo>
                  <a:lnTo>
                    <a:pt x="38" y="78"/>
                  </a:lnTo>
                  <a:lnTo>
                    <a:pt x="141" y="101"/>
                  </a:lnTo>
                  <a:lnTo>
                    <a:pt x="123" y="154"/>
                  </a:lnTo>
                  <a:lnTo>
                    <a:pt x="207" y="173"/>
                  </a:lnTo>
                  <a:lnTo>
                    <a:pt x="239" y="154"/>
                  </a:lnTo>
                  <a:lnTo>
                    <a:pt x="300" y="211"/>
                  </a:lnTo>
                  <a:lnTo>
                    <a:pt x="399" y="211"/>
                  </a:lnTo>
                  <a:lnTo>
                    <a:pt x="416" y="173"/>
                  </a:lnTo>
                  <a:lnTo>
                    <a:pt x="534" y="217"/>
                  </a:lnTo>
                  <a:lnTo>
                    <a:pt x="549" y="179"/>
                  </a:lnTo>
                  <a:lnTo>
                    <a:pt x="460" y="164"/>
                  </a:lnTo>
                  <a:lnTo>
                    <a:pt x="386" y="86"/>
                  </a:lnTo>
                  <a:lnTo>
                    <a:pt x="319" y="111"/>
                  </a:lnTo>
                  <a:lnTo>
                    <a:pt x="207" y="78"/>
                  </a:lnTo>
                  <a:lnTo>
                    <a:pt x="135" y="23"/>
                  </a:lnTo>
                  <a:lnTo>
                    <a:pt x="97" y="38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59" name="Freeform 56"/>
            <p:cNvSpPr>
              <a:spLocks/>
            </p:cNvSpPr>
            <p:nvPr/>
          </p:nvSpPr>
          <p:spPr bwMode="gray">
            <a:xfrm>
              <a:off x="4627" y="1242"/>
              <a:ext cx="60" cy="28"/>
            </a:xfrm>
            <a:custGeom>
              <a:avLst/>
              <a:gdLst>
                <a:gd name="T0" fmla="*/ 1 w 83"/>
                <a:gd name="T1" fmla="*/ 0 h 40"/>
                <a:gd name="T2" fmla="*/ 0 w 83"/>
                <a:gd name="T3" fmla="*/ 1 h 40"/>
                <a:gd name="T4" fmla="*/ 1 w 83"/>
                <a:gd name="T5" fmla="*/ 1 h 40"/>
                <a:gd name="T6" fmla="*/ 1 w 83"/>
                <a:gd name="T7" fmla="*/ 1 h 40"/>
                <a:gd name="T8" fmla="*/ 1 w 83"/>
                <a:gd name="T9" fmla="*/ 0 h 40"/>
                <a:gd name="T10" fmla="*/ 1 w 83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40"/>
                <a:gd name="T20" fmla="*/ 83 w 8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40">
                  <a:moveTo>
                    <a:pt x="17" y="0"/>
                  </a:moveTo>
                  <a:lnTo>
                    <a:pt x="0" y="17"/>
                  </a:lnTo>
                  <a:lnTo>
                    <a:pt x="17" y="40"/>
                  </a:lnTo>
                  <a:lnTo>
                    <a:pt x="83" y="1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0" name="Freeform 57"/>
            <p:cNvSpPr>
              <a:spLocks/>
            </p:cNvSpPr>
            <p:nvPr/>
          </p:nvSpPr>
          <p:spPr bwMode="gray">
            <a:xfrm>
              <a:off x="4173" y="1131"/>
              <a:ext cx="160" cy="39"/>
            </a:xfrm>
            <a:custGeom>
              <a:avLst/>
              <a:gdLst>
                <a:gd name="T0" fmla="*/ 3 w 226"/>
                <a:gd name="T1" fmla="*/ 1 h 55"/>
                <a:gd name="T2" fmla="*/ 2 w 226"/>
                <a:gd name="T3" fmla="*/ 1 h 55"/>
                <a:gd name="T4" fmla="*/ 1 w 226"/>
                <a:gd name="T5" fmla="*/ 1 h 55"/>
                <a:gd name="T6" fmla="*/ 1 w 226"/>
                <a:gd name="T7" fmla="*/ 1 h 55"/>
                <a:gd name="T8" fmla="*/ 1 w 226"/>
                <a:gd name="T9" fmla="*/ 0 h 55"/>
                <a:gd name="T10" fmla="*/ 0 w 226"/>
                <a:gd name="T11" fmla="*/ 1 h 55"/>
                <a:gd name="T12" fmla="*/ 1 w 226"/>
                <a:gd name="T13" fmla="*/ 1 h 55"/>
                <a:gd name="T14" fmla="*/ 1 w 226"/>
                <a:gd name="T15" fmla="*/ 1 h 55"/>
                <a:gd name="T16" fmla="*/ 3 w 226"/>
                <a:gd name="T17" fmla="*/ 1 h 55"/>
                <a:gd name="T18" fmla="*/ 3 w 226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55"/>
                <a:gd name="T32" fmla="*/ 226 w 22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55">
                  <a:moveTo>
                    <a:pt x="226" y="55"/>
                  </a:moveTo>
                  <a:lnTo>
                    <a:pt x="215" y="32"/>
                  </a:lnTo>
                  <a:lnTo>
                    <a:pt x="80" y="7"/>
                  </a:lnTo>
                  <a:lnTo>
                    <a:pt x="57" y="23"/>
                  </a:lnTo>
                  <a:lnTo>
                    <a:pt x="8" y="0"/>
                  </a:lnTo>
                  <a:lnTo>
                    <a:pt x="0" y="38"/>
                  </a:lnTo>
                  <a:lnTo>
                    <a:pt x="86" y="55"/>
                  </a:lnTo>
                  <a:lnTo>
                    <a:pt x="124" y="38"/>
                  </a:lnTo>
                  <a:lnTo>
                    <a:pt x="226" y="55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1" name="Freeform 58"/>
            <p:cNvSpPr>
              <a:spLocks/>
            </p:cNvSpPr>
            <p:nvPr/>
          </p:nvSpPr>
          <p:spPr bwMode="gray">
            <a:xfrm>
              <a:off x="4154" y="2203"/>
              <a:ext cx="27" cy="61"/>
            </a:xfrm>
            <a:custGeom>
              <a:avLst/>
              <a:gdLst>
                <a:gd name="T0" fmla="*/ 1 w 38"/>
                <a:gd name="T1" fmla="*/ 0 h 86"/>
                <a:gd name="T2" fmla="*/ 0 w 38"/>
                <a:gd name="T3" fmla="*/ 1 h 86"/>
                <a:gd name="T4" fmla="*/ 1 w 38"/>
                <a:gd name="T5" fmla="*/ 1 h 86"/>
                <a:gd name="T6" fmla="*/ 1 w 38"/>
                <a:gd name="T7" fmla="*/ 0 h 86"/>
                <a:gd name="T8" fmla="*/ 1 w 3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86"/>
                <a:gd name="T17" fmla="*/ 38 w 3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86">
                  <a:moveTo>
                    <a:pt x="25" y="0"/>
                  </a:moveTo>
                  <a:lnTo>
                    <a:pt x="0" y="86"/>
                  </a:lnTo>
                  <a:lnTo>
                    <a:pt x="38" y="2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2" name="Freeform 59"/>
            <p:cNvSpPr>
              <a:spLocks/>
            </p:cNvSpPr>
            <p:nvPr/>
          </p:nvSpPr>
          <p:spPr bwMode="gray">
            <a:xfrm>
              <a:off x="3871" y="2203"/>
              <a:ext cx="12" cy="67"/>
            </a:xfrm>
            <a:custGeom>
              <a:avLst/>
              <a:gdLst>
                <a:gd name="T0" fmla="*/ 0 w 17"/>
                <a:gd name="T1" fmla="*/ 0 h 94"/>
                <a:gd name="T2" fmla="*/ 1 w 17"/>
                <a:gd name="T3" fmla="*/ 1 h 94"/>
                <a:gd name="T4" fmla="*/ 0 w 17"/>
                <a:gd name="T5" fmla="*/ 1 h 94"/>
                <a:gd name="T6" fmla="*/ 0 w 17"/>
                <a:gd name="T7" fmla="*/ 0 h 94"/>
                <a:gd name="T8" fmla="*/ 0 w 17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4"/>
                <a:gd name="T17" fmla="*/ 17 w 17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4">
                  <a:moveTo>
                    <a:pt x="0" y="0"/>
                  </a:moveTo>
                  <a:lnTo>
                    <a:pt x="17" y="16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3" name="Freeform 60"/>
            <p:cNvSpPr>
              <a:spLocks/>
            </p:cNvSpPr>
            <p:nvPr/>
          </p:nvSpPr>
          <p:spPr bwMode="gray">
            <a:xfrm>
              <a:off x="4449" y="1664"/>
              <a:ext cx="65" cy="78"/>
            </a:xfrm>
            <a:custGeom>
              <a:avLst/>
              <a:gdLst>
                <a:gd name="T0" fmla="*/ 1 w 91"/>
                <a:gd name="T1" fmla="*/ 0 h 111"/>
                <a:gd name="T2" fmla="*/ 1 w 91"/>
                <a:gd name="T3" fmla="*/ 1 h 111"/>
                <a:gd name="T4" fmla="*/ 0 w 91"/>
                <a:gd name="T5" fmla="*/ 1 h 111"/>
                <a:gd name="T6" fmla="*/ 1 w 91"/>
                <a:gd name="T7" fmla="*/ 1 h 111"/>
                <a:gd name="T8" fmla="*/ 1 w 91"/>
                <a:gd name="T9" fmla="*/ 0 h 111"/>
                <a:gd name="T10" fmla="*/ 1 w 91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11"/>
                <a:gd name="T20" fmla="*/ 91 w 91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11">
                  <a:moveTo>
                    <a:pt x="91" y="0"/>
                  </a:moveTo>
                  <a:lnTo>
                    <a:pt x="74" y="48"/>
                  </a:lnTo>
                  <a:lnTo>
                    <a:pt x="0" y="111"/>
                  </a:lnTo>
                  <a:lnTo>
                    <a:pt x="85" y="48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4" name="Freeform 61"/>
            <p:cNvSpPr>
              <a:spLocks/>
            </p:cNvSpPr>
            <p:nvPr/>
          </p:nvSpPr>
          <p:spPr bwMode="gray">
            <a:xfrm>
              <a:off x="4282" y="1915"/>
              <a:ext cx="37" cy="49"/>
            </a:xfrm>
            <a:custGeom>
              <a:avLst/>
              <a:gdLst>
                <a:gd name="T0" fmla="*/ 0 w 53"/>
                <a:gd name="T1" fmla="*/ 1 h 70"/>
                <a:gd name="T2" fmla="*/ 1 w 53"/>
                <a:gd name="T3" fmla="*/ 0 h 70"/>
                <a:gd name="T4" fmla="*/ 1 w 53"/>
                <a:gd name="T5" fmla="*/ 1 h 70"/>
                <a:gd name="T6" fmla="*/ 1 w 53"/>
                <a:gd name="T7" fmla="*/ 1 h 70"/>
                <a:gd name="T8" fmla="*/ 0 w 53"/>
                <a:gd name="T9" fmla="*/ 1 h 70"/>
                <a:gd name="T10" fmla="*/ 0 w 53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0"/>
                <a:gd name="T20" fmla="*/ 53 w 53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0">
                  <a:moveTo>
                    <a:pt x="0" y="9"/>
                  </a:moveTo>
                  <a:lnTo>
                    <a:pt x="53" y="0"/>
                  </a:lnTo>
                  <a:lnTo>
                    <a:pt x="53" y="70"/>
                  </a:lnTo>
                  <a:lnTo>
                    <a:pt x="17" y="63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5" name="Freeform 62"/>
            <p:cNvSpPr>
              <a:spLocks/>
            </p:cNvSpPr>
            <p:nvPr/>
          </p:nvSpPr>
          <p:spPr bwMode="gray">
            <a:xfrm>
              <a:off x="4241" y="1992"/>
              <a:ext cx="71" cy="44"/>
            </a:xfrm>
            <a:custGeom>
              <a:avLst/>
              <a:gdLst>
                <a:gd name="T0" fmla="*/ 1 w 101"/>
                <a:gd name="T1" fmla="*/ 0 h 63"/>
                <a:gd name="T2" fmla="*/ 1 w 101"/>
                <a:gd name="T3" fmla="*/ 1 h 63"/>
                <a:gd name="T4" fmla="*/ 0 w 101"/>
                <a:gd name="T5" fmla="*/ 1 h 63"/>
                <a:gd name="T6" fmla="*/ 1 w 101"/>
                <a:gd name="T7" fmla="*/ 1 h 63"/>
                <a:gd name="T8" fmla="*/ 1 w 101"/>
                <a:gd name="T9" fmla="*/ 0 h 63"/>
                <a:gd name="T10" fmla="*/ 1 w 10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3"/>
                <a:gd name="T20" fmla="*/ 101 w 10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3">
                  <a:moveTo>
                    <a:pt x="101" y="0"/>
                  </a:moveTo>
                  <a:lnTo>
                    <a:pt x="69" y="40"/>
                  </a:lnTo>
                  <a:lnTo>
                    <a:pt x="0" y="63"/>
                  </a:lnTo>
                  <a:lnTo>
                    <a:pt x="63" y="3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6" name="Freeform 63"/>
            <p:cNvSpPr>
              <a:spLocks/>
            </p:cNvSpPr>
            <p:nvPr/>
          </p:nvSpPr>
          <p:spPr bwMode="gray">
            <a:xfrm>
              <a:off x="4592" y="2413"/>
              <a:ext cx="46" cy="35"/>
            </a:xfrm>
            <a:custGeom>
              <a:avLst/>
              <a:gdLst>
                <a:gd name="T0" fmla="*/ 0 w 67"/>
                <a:gd name="T1" fmla="*/ 1 h 49"/>
                <a:gd name="T2" fmla="*/ 1 w 67"/>
                <a:gd name="T3" fmla="*/ 1 h 49"/>
                <a:gd name="T4" fmla="*/ 1 w 67"/>
                <a:gd name="T5" fmla="*/ 0 h 49"/>
                <a:gd name="T6" fmla="*/ 1 w 67"/>
                <a:gd name="T7" fmla="*/ 1 h 49"/>
                <a:gd name="T8" fmla="*/ 0 w 67"/>
                <a:gd name="T9" fmla="*/ 1 h 49"/>
                <a:gd name="T10" fmla="*/ 0 w 67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9"/>
                <a:gd name="T20" fmla="*/ 67 w 6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9">
                  <a:moveTo>
                    <a:pt x="0" y="49"/>
                  </a:moveTo>
                  <a:lnTo>
                    <a:pt x="44" y="42"/>
                  </a:lnTo>
                  <a:lnTo>
                    <a:pt x="67" y="0"/>
                  </a:lnTo>
                  <a:lnTo>
                    <a:pt x="55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7" name="Freeform 64"/>
            <p:cNvSpPr>
              <a:spLocks/>
            </p:cNvSpPr>
            <p:nvPr/>
          </p:nvSpPr>
          <p:spPr bwMode="gray">
            <a:xfrm>
              <a:off x="4657" y="2426"/>
              <a:ext cx="122" cy="62"/>
            </a:xfrm>
            <a:custGeom>
              <a:avLst/>
              <a:gdLst>
                <a:gd name="T0" fmla="*/ 0 w 173"/>
                <a:gd name="T1" fmla="*/ 0 h 87"/>
                <a:gd name="T2" fmla="*/ 1 w 173"/>
                <a:gd name="T3" fmla="*/ 1 h 87"/>
                <a:gd name="T4" fmla="*/ 2 w 173"/>
                <a:gd name="T5" fmla="*/ 1 h 87"/>
                <a:gd name="T6" fmla="*/ 1 w 173"/>
                <a:gd name="T7" fmla="*/ 1 h 87"/>
                <a:gd name="T8" fmla="*/ 0 w 173"/>
                <a:gd name="T9" fmla="*/ 0 h 87"/>
                <a:gd name="T10" fmla="*/ 0 w 173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87"/>
                <a:gd name="T20" fmla="*/ 173 w 173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87">
                  <a:moveTo>
                    <a:pt x="0" y="0"/>
                  </a:moveTo>
                  <a:lnTo>
                    <a:pt x="116" y="17"/>
                  </a:lnTo>
                  <a:lnTo>
                    <a:pt x="173" y="87"/>
                  </a:lnTo>
                  <a:lnTo>
                    <a:pt x="10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8" name="Freeform 65"/>
            <p:cNvSpPr>
              <a:spLocks/>
            </p:cNvSpPr>
            <p:nvPr/>
          </p:nvSpPr>
          <p:spPr bwMode="gray">
            <a:xfrm>
              <a:off x="4068" y="2535"/>
              <a:ext cx="498" cy="420"/>
            </a:xfrm>
            <a:custGeom>
              <a:avLst/>
              <a:gdLst>
                <a:gd name="T0" fmla="*/ 6 w 703"/>
                <a:gd name="T1" fmla="*/ 0 h 595"/>
                <a:gd name="T2" fmla="*/ 6 w 703"/>
                <a:gd name="T3" fmla="*/ 1 h 595"/>
                <a:gd name="T4" fmla="*/ 6 w 703"/>
                <a:gd name="T5" fmla="*/ 1 h 595"/>
                <a:gd name="T6" fmla="*/ 5 w 703"/>
                <a:gd name="T7" fmla="*/ 1 h 595"/>
                <a:gd name="T8" fmla="*/ 4 w 703"/>
                <a:gd name="T9" fmla="*/ 1 h 595"/>
                <a:gd name="T10" fmla="*/ 4 w 703"/>
                <a:gd name="T11" fmla="*/ 0 h 595"/>
                <a:gd name="T12" fmla="*/ 3 w 703"/>
                <a:gd name="T13" fmla="*/ 1 h 595"/>
                <a:gd name="T14" fmla="*/ 3 w 703"/>
                <a:gd name="T15" fmla="*/ 1 h 595"/>
                <a:gd name="T16" fmla="*/ 3 w 703"/>
                <a:gd name="T17" fmla="*/ 1 h 595"/>
                <a:gd name="T18" fmla="*/ 2 w 703"/>
                <a:gd name="T19" fmla="*/ 1 h 595"/>
                <a:gd name="T20" fmla="*/ 2 w 703"/>
                <a:gd name="T21" fmla="*/ 1 h 595"/>
                <a:gd name="T22" fmla="*/ 1 w 703"/>
                <a:gd name="T23" fmla="*/ 2 h 595"/>
                <a:gd name="T24" fmla="*/ 1 w 703"/>
                <a:gd name="T25" fmla="*/ 2 h 595"/>
                <a:gd name="T26" fmla="*/ 0 w 703"/>
                <a:gd name="T27" fmla="*/ 4 h 595"/>
                <a:gd name="T28" fmla="*/ 1 w 703"/>
                <a:gd name="T29" fmla="*/ 4 h 595"/>
                <a:gd name="T30" fmla="*/ 0 w 703"/>
                <a:gd name="T31" fmla="*/ 5 h 595"/>
                <a:gd name="T32" fmla="*/ 1 w 703"/>
                <a:gd name="T33" fmla="*/ 6 h 595"/>
                <a:gd name="T34" fmla="*/ 1 w 703"/>
                <a:gd name="T35" fmla="*/ 6 h 595"/>
                <a:gd name="T36" fmla="*/ 3 w 703"/>
                <a:gd name="T37" fmla="*/ 4 h 595"/>
                <a:gd name="T38" fmla="*/ 3 w 703"/>
                <a:gd name="T39" fmla="*/ 4 h 595"/>
                <a:gd name="T40" fmla="*/ 4 w 703"/>
                <a:gd name="T41" fmla="*/ 6 h 595"/>
                <a:gd name="T42" fmla="*/ 4 w 703"/>
                <a:gd name="T43" fmla="*/ 5 h 595"/>
                <a:gd name="T44" fmla="*/ 4 w 703"/>
                <a:gd name="T45" fmla="*/ 6 h 595"/>
                <a:gd name="T46" fmla="*/ 5 w 703"/>
                <a:gd name="T47" fmla="*/ 6 h 595"/>
                <a:gd name="T48" fmla="*/ 6 w 703"/>
                <a:gd name="T49" fmla="*/ 6 h 595"/>
                <a:gd name="T50" fmla="*/ 6 w 703"/>
                <a:gd name="T51" fmla="*/ 6 h 595"/>
                <a:gd name="T52" fmla="*/ 7 w 703"/>
                <a:gd name="T53" fmla="*/ 6 h 595"/>
                <a:gd name="T54" fmla="*/ 8 w 703"/>
                <a:gd name="T55" fmla="*/ 4 h 595"/>
                <a:gd name="T56" fmla="*/ 8 w 703"/>
                <a:gd name="T57" fmla="*/ 4 h 595"/>
                <a:gd name="T58" fmla="*/ 8 w 703"/>
                <a:gd name="T59" fmla="*/ 3 h 595"/>
                <a:gd name="T60" fmla="*/ 7 w 703"/>
                <a:gd name="T61" fmla="*/ 3 h 595"/>
                <a:gd name="T62" fmla="*/ 7 w 703"/>
                <a:gd name="T63" fmla="*/ 2 h 595"/>
                <a:gd name="T64" fmla="*/ 6 w 703"/>
                <a:gd name="T65" fmla="*/ 2 h 595"/>
                <a:gd name="T66" fmla="*/ 6 w 703"/>
                <a:gd name="T67" fmla="*/ 1 h 595"/>
                <a:gd name="T68" fmla="*/ 6 w 703"/>
                <a:gd name="T69" fmla="*/ 0 h 595"/>
                <a:gd name="T70" fmla="*/ 6 w 703"/>
                <a:gd name="T71" fmla="*/ 0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3"/>
                <a:gd name="T109" fmla="*/ 0 h 595"/>
                <a:gd name="T110" fmla="*/ 703 w 703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3" h="595">
                  <a:moveTo>
                    <a:pt x="526" y="0"/>
                  </a:moveTo>
                  <a:lnTo>
                    <a:pt x="500" y="63"/>
                  </a:lnTo>
                  <a:lnTo>
                    <a:pt x="500" y="125"/>
                  </a:lnTo>
                  <a:lnTo>
                    <a:pt x="439" y="108"/>
                  </a:lnTo>
                  <a:lnTo>
                    <a:pt x="420" y="25"/>
                  </a:lnTo>
                  <a:lnTo>
                    <a:pt x="344" y="0"/>
                  </a:lnTo>
                  <a:lnTo>
                    <a:pt x="300" y="25"/>
                  </a:lnTo>
                  <a:lnTo>
                    <a:pt x="281" y="70"/>
                  </a:lnTo>
                  <a:lnTo>
                    <a:pt x="243" y="46"/>
                  </a:lnTo>
                  <a:lnTo>
                    <a:pt x="203" y="103"/>
                  </a:lnTo>
                  <a:lnTo>
                    <a:pt x="154" y="116"/>
                  </a:lnTo>
                  <a:lnTo>
                    <a:pt x="146" y="165"/>
                  </a:lnTo>
                  <a:lnTo>
                    <a:pt x="17" y="211"/>
                  </a:lnTo>
                  <a:lnTo>
                    <a:pt x="0" y="321"/>
                  </a:lnTo>
                  <a:lnTo>
                    <a:pt x="38" y="424"/>
                  </a:lnTo>
                  <a:lnTo>
                    <a:pt x="0" y="454"/>
                  </a:lnTo>
                  <a:lnTo>
                    <a:pt x="30" y="486"/>
                  </a:lnTo>
                  <a:lnTo>
                    <a:pt x="129" y="496"/>
                  </a:lnTo>
                  <a:lnTo>
                    <a:pt x="220" y="439"/>
                  </a:lnTo>
                  <a:lnTo>
                    <a:pt x="292" y="424"/>
                  </a:lnTo>
                  <a:lnTo>
                    <a:pt x="361" y="502"/>
                  </a:lnTo>
                  <a:lnTo>
                    <a:pt x="389" y="462"/>
                  </a:lnTo>
                  <a:lnTo>
                    <a:pt x="410" y="549"/>
                  </a:lnTo>
                  <a:lnTo>
                    <a:pt x="452" y="572"/>
                  </a:lnTo>
                  <a:lnTo>
                    <a:pt x="505" y="557"/>
                  </a:lnTo>
                  <a:lnTo>
                    <a:pt x="551" y="595"/>
                  </a:lnTo>
                  <a:lnTo>
                    <a:pt x="629" y="509"/>
                  </a:lnTo>
                  <a:lnTo>
                    <a:pt x="667" y="401"/>
                  </a:lnTo>
                  <a:lnTo>
                    <a:pt x="703" y="384"/>
                  </a:lnTo>
                  <a:lnTo>
                    <a:pt x="686" y="306"/>
                  </a:lnTo>
                  <a:lnTo>
                    <a:pt x="642" y="243"/>
                  </a:lnTo>
                  <a:lnTo>
                    <a:pt x="612" y="171"/>
                  </a:lnTo>
                  <a:lnTo>
                    <a:pt x="566" y="156"/>
                  </a:lnTo>
                  <a:lnTo>
                    <a:pt x="543" y="4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69" name="Freeform 66"/>
            <p:cNvSpPr>
              <a:spLocks/>
            </p:cNvSpPr>
            <p:nvPr/>
          </p:nvSpPr>
          <p:spPr bwMode="gray">
            <a:xfrm>
              <a:off x="4389" y="2968"/>
              <a:ext cx="64" cy="61"/>
            </a:xfrm>
            <a:custGeom>
              <a:avLst/>
              <a:gdLst>
                <a:gd name="T0" fmla="*/ 1 w 91"/>
                <a:gd name="T1" fmla="*/ 0 h 85"/>
                <a:gd name="T2" fmla="*/ 1 w 91"/>
                <a:gd name="T3" fmla="*/ 1 h 85"/>
                <a:gd name="T4" fmla="*/ 1 w 91"/>
                <a:gd name="T5" fmla="*/ 1 h 85"/>
                <a:gd name="T6" fmla="*/ 1 w 91"/>
                <a:gd name="T7" fmla="*/ 1 h 85"/>
                <a:gd name="T8" fmla="*/ 1 w 91"/>
                <a:gd name="T9" fmla="*/ 1 h 85"/>
                <a:gd name="T10" fmla="*/ 0 w 91"/>
                <a:gd name="T11" fmla="*/ 1 h 85"/>
                <a:gd name="T12" fmla="*/ 1 w 91"/>
                <a:gd name="T13" fmla="*/ 0 h 85"/>
                <a:gd name="T14" fmla="*/ 1 w 91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85"/>
                <a:gd name="T26" fmla="*/ 91 w 91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85">
                  <a:moveTo>
                    <a:pt x="12" y="0"/>
                  </a:moveTo>
                  <a:lnTo>
                    <a:pt x="48" y="13"/>
                  </a:lnTo>
                  <a:lnTo>
                    <a:pt x="91" y="8"/>
                  </a:lnTo>
                  <a:lnTo>
                    <a:pt x="86" y="55"/>
                  </a:lnTo>
                  <a:lnTo>
                    <a:pt x="17" y="85"/>
                  </a:lnTo>
                  <a:lnTo>
                    <a:pt x="0" y="3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0" name="Freeform 67"/>
            <p:cNvSpPr>
              <a:spLocks/>
            </p:cNvSpPr>
            <p:nvPr/>
          </p:nvSpPr>
          <p:spPr bwMode="gray">
            <a:xfrm>
              <a:off x="4743" y="2896"/>
              <a:ext cx="75" cy="95"/>
            </a:xfrm>
            <a:custGeom>
              <a:avLst/>
              <a:gdLst>
                <a:gd name="T0" fmla="*/ 1 w 107"/>
                <a:gd name="T1" fmla="*/ 0 h 135"/>
                <a:gd name="T2" fmla="*/ 1 w 107"/>
                <a:gd name="T3" fmla="*/ 1 h 135"/>
                <a:gd name="T4" fmla="*/ 1 w 107"/>
                <a:gd name="T5" fmla="*/ 1 h 135"/>
                <a:gd name="T6" fmla="*/ 0 w 107"/>
                <a:gd name="T7" fmla="*/ 1 h 135"/>
                <a:gd name="T8" fmla="*/ 1 w 107"/>
                <a:gd name="T9" fmla="*/ 1 h 135"/>
                <a:gd name="T10" fmla="*/ 1 w 107"/>
                <a:gd name="T11" fmla="*/ 1 h 135"/>
                <a:gd name="T12" fmla="*/ 1 w 107"/>
                <a:gd name="T13" fmla="*/ 1 h 135"/>
                <a:gd name="T14" fmla="*/ 1 w 107"/>
                <a:gd name="T15" fmla="*/ 1 h 135"/>
                <a:gd name="T16" fmla="*/ 1 w 107"/>
                <a:gd name="T17" fmla="*/ 1 h 135"/>
                <a:gd name="T18" fmla="*/ 1 w 107"/>
                <a:gd name="T19" fmla="*/ 0 h 135"/>
                <a:gd name="T20" fmla="*/ 1 w 107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35"/>
                <a:gd name="T35" fmla="*/ 107 w 107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35">
                  <a:moveTo>
                    <a:pt x="8" y="0"/>
                  </a:moveTo>
                  <a:lnTo>
                    <a:pt x="8" y="33"/>
                  </a:lnTo>
                  <a:lnTo>
                    <a:pt x="25" y="71"/>
                  </a:lnTo>
                  <a:lnTo>
                    <a:pt x="0" y="86"/>
                  </a:lnTo>
                  <a:lnTo>
                    <a:pt x="21" y="135"/>
                  </a:lnTo>
                  <a:lnTo>
                    <a:pt x="69" y="111"/>
                  </a:lnTo>
                  <a:lnTo>
                    <a:pt x="107" y="40"/>
                  </a:lnTo>
                  <a:lnTo>
                    <a:pt x="69" y="48"/>
                  </a:lnTo>
                  <a:lnTo>
                    <a:pt x="38" y="1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1" name="Freeform 68"/>
            <p:cNvSpPr>
              <a:spLocks/>
            </p:cNvSpPr>
            <p:nvPr/>
          </p:nvSpPr>
          <p:spPr bwMode="gray">
            <a:xfrm>
              <a:off x="4634" y="2984"/>
              <a:ext cx="109" cy="111"/>
            </a:xfrm>
            <a:custGeom>
              <a:avLst/>
              <a:gdLst>
                <a:gd name="T0" fmla="*/ 1 w 154"/>
                <a:gd name="T1" fmla="*/ 0 h 157"/>
                <a:gd name="T2" fmla="*/ 2 w 154"/>
                <a:gd name="T3" fmla="*/ 1 h 157"/>
                <a:gd name="T4" fmla="*/ 1 w 154"/>
                <a:gd name="T5" fmla="*/ 1 h 157"/>
                <a:gd name="T6" fmla="*/ 1 w 154"/>
                <a:gd name="T7" fmla="*/ 1 h 157"/>
                <a:gd name="T8" fmla="*/ 1 w 154"/>
                <a:gd name="T9" fmla="*/ 2 h 157"/>
                <a:gd name="T10" fmla="*/ 0 w 154"/>
                <a:gd name="T11" fmla="*/ 1 h 157"/>
                <a:gd name="T12" fmla="*/ 1 w 154"/>
                <a:gd name="T13" fmla="*/ 1 h 157"/>
                <a:gd name="T14" fmla="*/ 1 w 154"/>
                <a:gd name="T15" fmla="*/ 1 h 157"/>
                <a:gd name="T16" fmla="*/ 1 w 154"/>
                <a:gd name="T17" fmla="*/ 0 h 157"/>
                <a:gd name="T18" fmla="*/ 1 w 154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57"/>
                <a:gd name="T32" fmla="*/ 154 w 154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57">
                  <a:moveTo>
                    <a:pt x="139" y="0"/>
                  </a:moveTo>
                  <a:lnTo>
                    <a:pt x="154" y="24"/>
                  </a:lnTo>
                  <a:lnTo>
                    <a:pt x="139" y="70"/>
                  </a:lnTo>
                  <a:lnTo>
                    <a:pt x="88" y="95"/>
                  </a:lnTo>
                  <a:lnTo>
                    <a:pt x="29" y="157"/>
                  </a:lnTo>
                  <a:lnTo>
                    <a:pt x="0" y="133"/>
                  </a:lnTo>
                  <a:lnTo>
                    <a:pt x="74" y="62"/>
                  </a:lnTo>
                  <a:lnTo>
                    <a:pt x="118" y="3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2" name="Freeform 69"/>
            <p:cNvSpPr>
              <a:spLocks/>
            </p:cNvSpPr>
            <p:nvPr/>
          </p:nvSpPr>
          <p:spPr bwMode="gray">
            <a:xfrm>
              <a:off x="4682" y="2679"/>
              <a:ext cx="44" cy="38"/>
            </a:xfrm>
            <a:custGeom>
              <a:avLst/>
              <a:gdLst>
                <a:gd name="T0" fmla="*/ 0 w 62"/>
                <a:gd name="T1" fmla="*/ 0 h 55"/>
                <a:gd name="T2" fmla="*/ 1 w 62"/>
                <a:gd name="T3" fmla="*/ 1 h 55"/>
                <a:gd name="T4" fmla="*/ 1 w 62"/>
                <a:gd name="T5" fmla="*/ 1 h 55"/>
                <a:gd name="T6" fmla="*/ 0 w 62"/>
                <a:gd name="T7" fmla="*/ 0 h 55"/>
                <a:gd name="T8" fmla="*/ 0 w 62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55"/>
                <a:gd name="T17" fmla="*/ 62 w 6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55">
                  <a:moveTo>
                    <a:pt x="0" y="0"/>
                  </a:moveTo>
                  <a:lnTo>
                    <a:pt x="49" y="55"/>
                  </a:lnTo>
                  <a:lnTo>
                    <a:pt x="62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3" name="Freeform 70"/>
            <p:cNvSpPr>
              <a:spLocks/>
            </p:cNvSpPr>
            <p:nvPr/>
          </p:nvSpPr>
          <p:spPr bwMode="gray">
            <a:xfrm>
              <a:off x="4828" y="2625"/>
              <a:ext cx="68" cy="50"/>
            </a:xfrm>
            <a:custGeom>
              <a:avLst/>
              <a:gdLst>
                <a:gd name="T0" fmla="*/ 1 w 95"/>
                <a:gd name="T1" fmla="*/ 0 h 71"/>
                <a:gd name="T2" fmla="*/ 1 w 95"/>
                <a:gd name="T3" fmla="*/ 1 h 71"/>
                <a:gd name="T4" fmla="*/ 0 w 95"/>
                <a:gd name="T5" fmla="*/ 1 h 71"/>
                <a:gd name="T6" fmla="*/ 1 w 95"/>
                <a:gd name="T7" fmla="*/ 0 h 71"/>
                <a:gd name="T8" fmla="*/ 1 w 95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71"/>
                <a:gd name="T17" fmla="*/ 95 w 95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71">
                  <a:moveTo>
                    <a:pt x="95" y="0"/>
                  </a:moveTo>
                  <a:lnTo>
                    <a:pt x="28" y="71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4" name="Freeform 71"/>
            <p:cNvSpPr>
              <a:spLocks/>
            </p:cNvSpPr>
            <p:nvPr/>
          </p:nvSpPr>
          <p:spPr bwMode="gray">
            <a:xfrm>
              <a:off x="4725" y="2589"/>
              <a:ext cx="48" cy="73"/>
            </a:xfrm>
            <a:custGeom>
              <a:avLst/>
              <a:gdLst>
                <a:gd name="T0" fmla="*/ 0 w 67"/>
                <a:gd name="T1" fmla="*/ 0 h 105"/>
                <a:gd name="T2" fmla="*/ 1 w 67"/>
                <a:gd name="T3" fmla="*/ 1 h 105"/>
                <a:gd name="T4" fmla="*/ 1 w 67"/>
                <a:gd name="T5" fmla="*/ 1 h 105"/>
                <a:gd name="T6" fmla="*/ 0 w 67"/>
                <a:gd name="T7" fmla="*/ 0 h 105"/>
                <a:gd name="T8" fmla="*/ 0 w 67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5"/>
                <a:gd name="T17" fmla="*/ 67 w 67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5">
                  <a:moveTo>
                    <a:pt x="0" y="0"/>
                  </a:moveTo>
                  <a:lnTo>
                    <a:pt x="39" y="17"/>
                  </a:lnTo>
                  <a:lnTo>
                    <a:pt x="67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5" name="Freeform 72"/>
            <p:cNvSpPr>
              <a:spLocks/>
            </p:cNvSpPr>
            <p:nvPr/>
          </p:nvSpPr>
          <p:spPr bwMode="gray">
            <a:xfrm>
              <a:off x="3663" y="996"/>
              <a:ext cx="159" cy="99"/>
            </a:xfrm>
            <a:custGeom>
              <a:avLst/>
              <a:gdLst>
                <a:gd name="T0" fmla="*/ 1 w 225"/>
                <a:gd name="T1" fmla="*/ 0 h 140"/>
                <a:gd name="T2" fmla="*/ 2 w 225"/>
                <a:gd name="T3" fmla="*/ 1 h 140"/>
                <a:gd name="T4" fmla="*/ 3 w 225"/>
                <a:gd name="T5" fmla="*/ 1 h 140"/>
                <a:gd name="T6" fmla="*/ 2 w 225"/>
                <a:gd name="T7" fmla="*/ 1 h 140"/>
                <a:gd name="T8" fmla="*/ 1 w 225"/>
                <a:gd name="T9" fmla="*/ 1 h 140"/>
                <a:gd name="T10" fmla="*/ 0 w 225"/>
                <a:gd name="T11" fmla="*/ 1 h 140"/>
                <a:gd name="T12" fmla="*/ 1 w 225"/>
                <a:gd name="T13" fmla="*/ 1 h 140"/>
                <a:gd name="T14" fmla="*/ 1 w 225"/>
                <a:gd name="T15" fmla="*/ 0 h 140"/>
                <a:gd name="T16" fmla="*/ 1 w 22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5"/>
                <a:gd name="T28" fmla="*/ 0 h 140"/>
                <a:gd name="T29" fmla="*/ 225 w 225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5" h="140">
                  <a:moveTo>
                    <a:pt x="57" y="0"/>
                  </a:moveTo>
                  <a:lnTo>
                    <a:pt x="204" y="36"/>
                  </a:lnTo>
                  <a:lnTo>
                    <a:pt x="225" y="120"/>
                  </a:lnTo>
                  <a:lnTo>
                    <a:pt x="158" y="82"/>
                  </a:lnTo>
                  <a:lnTo>
                    <a:pt x="134" y="140"/>
                  </a:lnTo>
                  <a:lnTo>
                    <a:pt x="0" y="47"/>
                  </a:lnTo>
                  <a:lnTo>
                    <a:pt x="86" y="6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6" name="Freeform 73"/>
            <p:cNvSpPr>
              <a:spLocks/>
            </p:cNvSpPr>
            <p:nvPr/>
          </p:nvSpPr>
          <p:spPr bwMode="gray">
            <a:xfrm>
              <a:off x="2859" y="1723"/>
              <a:ext cx="30" cy="70"/>
            </a:xfrm>
            <a:custGeom>
              <a:avLst/>
              <a:gdLst>
                <a:gd name="T0" fmla="*/ 1 w 41"/>
                <a:gd name="T1" fmla="*/ 0 h 99"/>
                <a:gd name="T2" fmla="*/ 1 w 41"/>
                <a:gd name="T3" fmla="*/ 1 h 99"/>
                <a:gd name="T4" fmla="*/ 1 w 41"/>
                <a:gd name="T5" fmla="*/ 1 h 99"/>
                <a:gd name="T6" fmla="*/ 1 w 41"/>
                <a:gd name="T7" fmla="*/ 1 h 99"/>
                <a:gd name="T8" fmla="*/ 1 w 41"/>
                <a:gd name="T9" fmla="*/ 1 h 99"/>
                <a:gd name="T10" fmla="*/ 1 w 41"/>
                <a:gd name="T11" fmla="*/ 1 h 99"/>
                <a:gd name="T12" fmla="*/ 1 w 41"/>
                <a:gd name="T13" fmla="*/ 1 h 99"/>
                <a:gd name="T14" fmla="*/ 0 w 41"/>
                <a:gd name="T15" fmla="*/ 1 h 99"/>
                <a:gd name="T16" fmla="*/ 1 w 41"/>
                <a:gd name="T17" fmla="*/ 1 h 99"/>
                <a:gd name="T18" fmla="*/ 1 w 41"/>
                <a:gd name="T19" fmla="*/ 1 h 99"/>
                <a:gd name="T20" fmla="*/ 1 w 41"/>
                <a:gd name="T21" fmla="*/ 0 h 99"/>
                <a:gd name="T22" fmla="*/ 1 w 41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99"/>
                <a:gd name="T38" fmla="*/ 41 w 41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99">
                  <a:moveTo>
                    <a:pt x="17" y="0"/>
                  </a:moveTo>
                  <a:lnTo>
                    <a:pt x="30" y="9"/>
                  </a:lnTo>
                  <a:lnTo>
                    <a:pt x="41" y="38"/>
                  </a:lnTo>
                  <a:lnTo>
                    <a:pt x="30" y="46"/>
                  </a:lnTo>
                  <a:lnTo>
                    <a:pt x="39" y="67"/>
                  </a:lnTo>
                  <a:lnTo>
                    <a:pt x="28" y="99"/>
                  </a:lnTo>
                  <a:lnTo>
                    <a:pt x="1" y="99"/>
                  </a:lnTo>
                  <a:lnTo>
                    <a:pt x="0" y="61"/>
                  </a:lnTo>
                  <a:lnTo>
                    <a:pt x="17" y="48"/>
                  </a:lnTo>
                  <a:lnTo>
                    <a:pt x="13" y="15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7" name="Freeform 74"/>
            <p:cNvSpPr>
              <a:spLocks/>
            </p:cNvSpPr>
            <p:nvPr/>
          </p:nvSpPr>
          <p:spPr bwMode="gray">
            <a:xfrm>
              <a:off x="2792" y="1767"/>
              <a:ext cx="22" cy="19"/>
            </a:xfrm>
            <a:custGeom>
              <a:avLst/>
              <a:gdLst>
                <a:gd name="T0" fmla="*/ 1 w 33"/>
                <a:gd name="T1" fmla="*/ 0 h 24"/>
                <a:gd name="T2" fmla="*/ 1 w 33"/>
                <a:gd name="T3" fmla="*/ 2 h 24"/>
                <a:gd name="T4" fmla="*/ 0 w 33"/>
                <a:gd name="T5" fmla="*/ 2 h 24"/>
                <a:gd name="T6" fmla="*/ 1 w 33"/>
                <a:gd name="T7" fmla="*/ 2 h 24"/>
                <a:gd name="T8" fmla="*/ 1 w 33"/>
                <a:gd name="T9" fmla="*/ 2 h 24"/>
                <a:gd name="T10" fmla="*/ 1 w 33"/>
                <a:gd name="T11" fmla="*/ 0 h 24"/>
                <a:gd name="T12" fmla="*/ 1 w 33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4"/>
                <a:gd name="T23" fmla="*/ 33 w 33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4">
                  <a:moveTo>
                    <a:pt x="33" y="0"/>
                  </a:moveTo>
                  <a:lnTo>
                    <a:pt x="2" y="5"/>
                  </a:lnTo>
                  <a:lnTo>
                    <a:pt x="0" y="21"/>
                  </a:lnTo>
                  <a:lnTo>
                    <a:pt x="14" y="24"/>
                  </a:lnTo>
                  <a:lnTo>
                    <a:pt x="16" y="1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8" name="Freeform 75"/>
            <p:cNvSpPr>
              <a:spLocks/>
            </p:cNvSpPr>
            <p:nvPr/>
          </p:nvSpPr>
          <p:spPr bwMode="gray">
            <a:xfrm>
              <a:off x="3045" y="1825"/>
              <a:ext cx="34" cy="20"/>
            </a:xfrm>
            <a:custGeom>
              <a:avLst/>
              <a:gdLst>
                <a:gd name="T0" fmla="*/ 1 w 47"/>
                <a:gd name="T1" fmla="*/ 0 h 27"/>
                <a:gd name="T2" fmla="*/ 1 w 47"/>
                <a:gd name="T3" fmla="*/ 1 h 27"/>
                <a:gd name="T4" fmla="*/ 1 w 47"/>
                <a:gd name="T5" fmla="*/ 1 h 27"/>
                <a:gd name="T6" fmla="*/ 1 w 47"/>
                <a:gd name="T7" fmla="*/ 1 h 27"/>
                <a:gd name="T8" fmla="*/ 1 w 47"/>
                <a:gd name="T9" fmla="*/ 1 h 27"/>
                <a:gd name="T10" fmla="*/ 0 w 47"/>
                <a:gd name="T11" fmla="*/ 1 h 27"/>
                <a:gd name="T12" fmla="*/ 1 w 47"/>
                <a:gd name="T13" fmla="*/ 0 h 27"/>
                <a:gd name="T14" fmla="*/ 1 w 47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7"/>
                <a:gd name="T26" fmla="*/ 47 w 4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7">
                  <a:moveTo>
                    <a:pt x="9" y="0"/>
                  </a:moveTo>
                  <a:lnTo>
                    <a:pt x="26" y="10"/>
                  </a:lnTo>
                  <a:lnTo>
                    <a:pt x="47" y="6"/>
                  </a:lnTo>
                  <a:lnTo>
                    <a:pt x="40" y="23"/>
                  </a:lnTo>
                  <a:lnTo>
                    <a:pt x="19" y="27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79" name="Freeform 76"/>
            <p:cNvSpPr>
              <a:spLocks/>
            </p:cNvSpPr>
            <p:nvPr/>
          </p:nvSpPr>
          <p:spPr bwMode="gray">
            <a:xfrm>
              <a:off x="3117" y="1845"/>
              <a:ext cx="26" cy="14"/>
            </a:xfrm>
            <a:custGeom>
              <a:avLst/>
              <a:gdLst>
                <a:gd name="T0" fmla="*/ 1 w 36"/>
                <a:gd name="T1" fmla="*/ 0 h 19"/>
                <a:gd name="T2" fmla="*/ 1 w 36"/>
                <a:gd name="T3" fmla="*/ 1 h 19"/>
                <a:gd name="T4" fmla="*/ 0 w 36"/>
                <a:gd name="T5" fmla="*/ 1 h 19"/>
                <a:gd name="T6" fmla="*/ 1 w 36"/>
                <a:gd name="T7" fmla="*/ 1 h 19"/>
                <a:gd name="T8" fmla="*/ 1 w 36"/>
                <a:gd name="T9" fmla="*/ 1 h 19"/>
                <a:gd name="T10" fmla="*/ 1 w 36"/>
                <a:gd name="T11" fmla="*/ 0 h 19"/>
                <a:gd name="T12" fmla="*/ 1 w 36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0"/>
                  </a:moveTo>
                  <a:lnTo>
                    <a:pt x="19" y="6"/>
                  </a:lnTo>
                  <a:lnTo>
                    <a:pt x="0" y="9"/>
                  </a:lnTo>
                  <a:lnTo>
                    <a:pt x="5" y="19"/>
                  </a:lnTo>
                  <a:lnTo>
                    <a:pt x="32" y="1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80" name="Freeform 77"/>
            <p:cNvSpPr>
              <a:spLocks/>
            </p:cNvSpPr>
            <p:nvPr/>
          </p:nvSpPr>
          <p:spPr bwMode="gray">
            <a:xfrm>
              <a:off x="2687" y="1470"/>
              <a:ext cx="15" cy="24"/>
            </a:xfrm>
            <a:custGeom>
              <a:avLst/>
              <a:gdLst>
                <a:gd name="T0" fmla="*/ 1 w 21"/>
                <a:gd name="T1" fmla="*/ 0 h 34"/>
                <a:gd name="T2" fmla="*/ 1 w 21"/>
                <a:gd name="T3" fmla="*/ 1 h 34"/>
                <a:gd name="T4" fmla="*/ 1 w 21"/>
                <a:gd name="T5" fmla="*/ 1 h 34"/>
                <a:gd name="T6" fmla="*/ 0 w 21"/>
                <a:gd name="T7" fmla="*/ 1 h 34"/>
                <a:gd name="T8" fmla="*/ 1 w 21"/>
                <a:gd name="T9" fmla="*/ 0 h 34"/>
                <a:gd name="T10" fmla="*/ 1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21" y="0"/>
                  </a:moveTo>
                  <a:lnTo>
                    <a:pt x="15" y="11"/>
                  </a:lnTo>
                  <a:lnTo>
                    <a:pt x="17" y="34"/>
                  </a:lnTo>
                  <a:lnTo>
                    <a:pt x="0" y="1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81" name="Freeform 78"/>
            <p:cNvSpPr>
              <a:spLocks/>
            </p:cNvSpPr>
            <p:nvPr/>
          </p:nvSpPr>
          <p:spPr bwMode="gray">
            <a:xfrm>
              <a:off x="2752" y="1409"/>
              <a:ext cx="17" cy="28"/>
            </a:xfrm>
            <a:custGeom>
              <a:avLst/>
              <a:gdLst>
                <a:gd name="T0" fmla="*/ 1 w 25"/>
                <a:gd name="T1" fmla="*/ 0 h 40"/>
                <a:gd name="T2" fmla="*/ 1 w 25"/>
                <a:gd name="T3" fmla="*/ 1 h 40"/>
                <a:gd name="T4" fmla="*/ 0 w 25"/>
                <a:gd name="T5" fmla="*/ 1 h 40"/>
                <a:gd name="T6" fmla="*/ 1 w 25"/>
                <a:gd name="T7" fmla="*/ 1 h 40"/>
                <a:gd name="T8" fmla="*/ 1 w 25"/>
                <a:gd name="T9" fmla="*/ 1 h 40"/>
                <a:gd name="T10" fmla="*/ 1 w 25"/>
                <a:gd name="T11" fmla="*/ 0 h 40"/>
                <a:gd name="T12" fmla="*/ 1 w 2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0"/>
                <a:gd name="T23" fmla="*/ 25 w 2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0">
                  <a:moveTo>
                    <a:pt x="23" y="0"/>
                  </a:moveTo>
                  <a:lnTo>
                    <a:pt x="18" y="15"/>
                  </a:lnTo>
                  <a:lnTo>
                    <a:pt x="0" y="27"/>
                  </a:lnTo>
                  <a:lnTo>
                    <a:pt x="14" y="40"/>
                  </a:lnTo>
                  <a:lnTo>
                    <a:pt x="25" y="2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6943" y="1104900"/>
            <a:ext cx="8432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Prečo expandovať do zahraničia?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01" name="Freeform 8"/>
          <p:cNvSpPr>
            <a:spLocks/>
          </p:cNvSpPr>
          <p:nvPr/>
        </p:nvSpPr>
        <p:spPr bwMode="auto">
          <a:xfrm>
            <a:off x="3335344" y="2829108"/>
            <a:ext cx="1066800" cy="509588"/>
          </a:xfrm>
          <a:custGeom>
            <a:avLst/>
            <a:gdLst>
              <a:gd name="T0" fmla="*/ 59 w 438"/>
              <a:gd name="T1" fmla="*/ 136 h 282"/>
              <a:gd name="T2" fmla="*/ 387 w 438"/>
              <a:gd name="T3" fmla="*/ 228 h 282"/>
              <a:gd name="T4" fmla="*/ 438 w 438"/>
              <a:gd name="T5" fmla="*/ 177 h 282"/>
              <a:gd name="T6" fmla="*/ 178 w 438"/>
              <a:gd name="T7" fmla="*/ 63 h 282"/>
              <a:gd name="T8" fmla="*/ 238 w 438"/>
              <a:gd name="T9" fmla="*/ 26 h 282"/>
              <a:gd name="T10" fmla="*/ 41 w 438"/>
              <a:gd name="T11" fmla="*/ 0 h 282"/>
              <a:gd name="T12" fmla="*/ 0 w 438"/>
              <a:gd name="T13" fmla="*/ 172 h 282"/>
              <a:gd name="T14" fmla="*/ 59 w 438"/>
              <a:gd name="T15" fmla="*/ 13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59" y="136"/>
                </a:moveTo>
                <a:cubicBezTo>
                  <a:pt x="167" y="245"/>
                  <a:pt x="298" y="282"/>
                  <a:pt x="387" y="228"/>
                </a:cubicBezTo>
                <a:cubicBezTo>
                  <a:pt x="435" y="198"/>
                  <a:pt x="438" y="177"/>
                  <a:pt x="438" y="177"/>
                </a:cubicBezTo>
                <a:cubicBezTo>
                  <a:pt x="331" y="214"/>
                  <a:pt x="259" y="145"/>
                  <a:pt x="178" y="63"/>
                </a:cubicBezTo>
                <a:cubicBezTo>
                  <a:pt x="238" y="26"/>
                  <a:pt x="238" y="26"/>
                  <a:pt x="238" y="26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59" y="136"/>
                  <a:pt x="59" y="136"/>
                  <a:pt x="59" y="136"/>
                </a:cubicBezTo>
                <a:close/>
              </a:path>
            </a:pathLst>
          </a:custGeom>
          <a:gradFill rotWithShape="1">
            <a:gsLst>
              <a:gs pos="0">
                <a:srgbClr val="389CED"/>
              </a:gs>
              <a:gs pos="100000">
                <a:srgbClr val="1A486E">
                  <a:alpha val="0"/>
                </a:srgbClr>
              </a:gs>
            </a:gsLst>
            <a:lin ang="27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02" name="Freeform 9"/>
          <p:cNvSpPr>
            <a:spLocks/>
          </p:cNvSpPr>
          <p:nvPr/>
        </p:nvSpPr>
        <p:spPr bwMode="auto">
          <a:xfrm rot="14425071" flipV="1">
            <a:off x="4606894" y="2199676"/>
            <a:ext cx="641393" cy="1230050"/>
          </a:xfrm>
          <a:custGeom>
            <a:avLst/>
            <a:gdLst>
              <a:gd name="T0" fmla="*/ 379 w 438"/>
              <a:gd name="T1" fmla="*/ 136 h 282"/>
              <a:gd name="T2" fmla="*/ 51 w 438"/>
              <a:gd name="T3" fmla="*/ 228 h 282"/>
              <a:gd name="T4" fmla="*/ 0 w 438"/>
              <a:gd name="T5" fmla="*/ 177 h 282"/>
              <a:gd name="T6" fmla="*/ 260 w 438"/>
              <a:gd name="T7" fmla="*/ 63 h 282"/>
              <a:gd name="T8" fmla="*/ 200 w 438"/>
              <a:gd name="T9" fmla="*/ 26 h 282"/>
              <a:gd name="T10" fmla="*/ 397 w 438"/>
              <a:gd name="T11" fmla="*/ 0 h 282"/>
              <a:gd name="T12" fmla="*/ 438 w 438"/>
              <a:gd name="T13" fmla="*/ 172 h 282"/>
              <a:gd name="T14" fmla="*/ 379 w 438"/>
              <a:gd name="T15" fmla="*/ 13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379" y="136"/>
                </a:moveTo>
                <a:cubicBezTo>
                  <a:pt x="271" y="245"/>
                  <a:pt x="139" y="282"/>
                  <a:pt x="51" y="228"/>
                </a:cubicBezTo>
                <a:cubicBezTo>
                  <a:pt x="3" y="198"/>
                  <a:pt x="0" y="177"/>
                  <a:pt x="0" y="177"/>
                </a:cubicBezTo>
                <a:cubicBezTo>
                  <a:pt x="107" y="214"/>
                  <a:pt x="179" y="145"/>
                  <a:pt x="260" y="63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397" y="0"/>
                  <a:pt x="397" y="0"/>
                  <a:pt x="397" y="0"/>
                </a:cubicBezTo>
                <a:cubicBezTo>
                  <a:pt x="438" y="172"/>
                  <a:pt x="438" y="172"/>
                  <a:pt x="438" y="172"/>
                </a:cubicBezTo>
                <a:cubicBezTo>
                  <a:pt x="379" y="136"/>
                  <a:pt x="379" y="136"/>
                  <a:pt x="379" y="136"/>
                </a:cubicBezTo>
                <a:close/>
              </a:path>
            </a:pathLst>
          </a:custGeom>
          <a:gradFill rotWithShape="1">
            <a:gsLst>
              <a:gs pos="0">
                <a:srgbClr val="1A486E">
                  <a:alpha val="0"/>
                </a:srgbClr>
              </a:gs>
              <a:gs pos="100000">
                <a:srgbClr val="389CED"/>
              </a:gs>
            </a:gsLst>
            <a:lin ang="189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03" name="Freeform 10"/>
          <p:cNvSpPr>
            <a:spLocks/>
          </p:cNvSpPr>
          <p:nvPr/>
        </p:nvSpPr>
        <p:spPr bwMode="auto">
          <a:xfrm rot="1340575">
            <a:off x="3492543" y="3485759"/>
            <a:ext cx="795283" cy="583204"/>
          </a:xfrm>
          <a:custGeom>
            <a:avLst/>
            <a:gdLst>
              <a:gd name="T0" fmla="*/ 59 w 438"/>
              <a:gd name="T1" fmla="*/ 146 h 282"/>
              <a:gd name="T2" fmla="*/ 387 w 438"/>
              <a:gd name="T3" fmla="*/ 54 h 282"/>
              <a:gd name="T4" fmla="*/ 438 w 438"/>
              <a:gd name="T5" fmla="*/ 105 h 282"/>
              <a:gd name="T6" fmla="*/ 178 w 438"/>
              <a:gd name="T7" fmla="*/ 219 h 282"/>
              <a:gd name="T8" fmla="*/ 238 w 438"/>
              <a:gd name="T9" fmla="*/ 256 h 282"/>
              <a:gd name="T10" fmla="*/ 41 w 438"/>
              <a:gd name="T11" fmla="*/ 282 h 282"/>
              <a:gd name="T12" fmla="*/ 0 w 438"/>
              <a:gd name="T13" fmla="*/ 109 h 282"/>
              <a:gd name="T14" fmla="*/ 59 w 438"/>
              <a:gd name="T15" fmla="*/ 1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59" y="146"/>
                </a:moveTo>
                <a:cubicBezTo>
                  <a:pt x="167" y="37"/>
                  <a:pt x="298" y="0"/>
                  <a:pt x="387" y="54"/>
                </a:cubicBezTo>
                <a:cubicBezTo>
                  <a:pt x="435" y="84"/>
                  <a:pt x="438" y="105"/>
                  <a:pt x="438" y="105"/>
                </a:cubicBezTo>
                <a:cubicBezTo>
                  <a:pt x="331" y="68"/>
                  <a:pt x="259" y="137"/>
                  <a:pt x="178" y="219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41" y="282"/>
                  <a:pt x="41" y="282"/>
                  <a:pt x="41" y="282"/>
                </a:cubicBezTo>
                <a:cubicBezTo>
                  <a:pt x="0" y="109"/>
                  <a:pt x="0" y="109"/>
                  <a:pt x="0" y="109"/>
                </a:cubicBezTo>
                <a:cubicBezTo>
                  <a:pt x="59" y="146"/>
                  <a:pt x="59" y="146"/>
                  <a:pt x="59" y="146"/>
                </a:cubicBezTo>
                <a:close/>
              </a:path>
            </a:pathLst>
          </a:custGeom>
          <a:gradFill rotWithShape="1">
            <a:gsLst>
              <a:gs pos="0">
                <a:srgbClr val="389CED"/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84" name="Freeform 11"/>
          <p:cNvSpPr>
            <a:spLocks/>
          </p:cNvSpPr>
          <p:nvPr/>
        </p:nvSpPr>
        <p:spPr bwMode="auto">
          <a:xfrm rot="20895761">
            <a:off x="4431219" y="3571399"/>
            <a:ext cx="910380" cy="1345573"/>
          </a:xfrm>
          <a:custGeom>
            <a:avLst/>
            <a:gdLst>
              <a:gd name="T0" fmla="*/ 379 w 438"/>
              <a:gd name="T1" fmla="*/ 146 h 282"/>
              <a:gd name="T2" fmla="*/ 51 w 438"/>
              <a:gd name="T3" fmla="*/ 54 h 282"/>
              <a:gd name="T4" fmla="*/ 0 w 438"/>
              <a:gd name="T5" fmla="*/ 105 h 282"/>
              <a:gd name="T6" fmla="*/ 260 w 438"/>
              <a:gd name="T7" fmla="*/ 219 h 282"/>
              <a:gd name="T8" fmla="*/ 200 w 438"/>
              <a:gd name="T9" fmla="*/ 256 h 282"/>
              <a:gd name="T10" fmla="*/ 397 w 438"/>
              <a:gd name="T11" fmla="*/ 282 h 282"/>
              <a:gd name="T12" fmla="*/ 438 w 438"/>
              <a:gd name="T13" fmla="*/ 110 h 282"/>
              <a:gd name="T14" fmla="*/ 379 w 438"/>
              <a:gd name="T15" fmla="*/ 1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379" y="146"/>
                </a:moveTo>
                <a:cubicBezTo>
                  <a:pt x="271" y="37"/>
                  <a:pt x="139" y="0"/>
                  <a:pt x="51" y="54"/>
                </a:cubicBezTo>
                <a:cubicBezTo>
                  <a:pt x="3" y="84"/>
                  <a:pt x="0" y="105"/>
                  <a:pt x="0" y="105"/>
                </a:cubicBezTo>
                <a:cubicBezTo>
                  <a:pt x="107" y="68"/>
                  <a:pt x="179" y="137"/>
                  <a:pt x="260" y="219"/>
                </a:cubicBezTo>
                <a:cubicBezTo>
                  <a:pt x="200" y="256"/>
                  <a:pt x="200" y="256"/>
                  <a:pt x="200" y="256"/>
                </a:cubicBezTo>
                <a:cubicBezTo>
                  <a:pt x="397" y="282"/>
                  <a:pt x="397" y="282"/>
                  <a:pt x="397" y="282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379" y="146"/>
                  <a:pt x="379" y="146"/>
                  <a:pt x="379" y="14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389CE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85" name="Freeform 11"/>
          <p:cNvSpPr>
            <a:spLocks/>
          </p:cNvSpPr>
          <p:nvPr/>
        </p:nvSpPr>
        <p:spPr bwMode="auto">
          <a:xfrm rot="5036161">
            <a:off x="3414083" y="4023025"/>
            <a:ext cx="1071204" cy="736366"/>
          </a:xfrm>
          <a:custGeom>
            <a:avLst/>
            <a:gdLst>
              <a:gd name="T0" fmla="*/ 379 w 438"/>
              <a:gd name="T1" fmla="*/ 146 h 282"/>
              <a:gd name="T2" fmla="*/ 51 w 438"/>
              <a:gd name="T3" fmla="*/ 54 h 282"/>
              <a:gd name="T4" fmla="*/ 0 w 438"/>
              <a:gd name="T5" fmla="*/ 105 h 282"/>
              <a:gd name="T6" fmla="*/ 260 w 438"/>
              <a:gd name="T7" fmla="*/ 219 h 282"/>
              <a:gd name="T8" fmla="*/ 200 w 438"/>
              <a:gd name="T9" fmla="*/ 256 h 282"/>
              <a:gd name="T10" fmla="*/ 397 w 438"/>
              <a:gd name="T11" fmla="*/ 282 h 282"/>
              <a:gd name="T12" fmla="*/ 438 w 438"/>
              <a:gd name="T13" fmla="*/ 110 h 282"/>
              <a:gd name="T14" fmla="*/ 379 w 438"/>
              <a:gd name="T15" fmla="*/ 1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379" y="146"/>
                </a:moveTo>
                <a:cubicBezTo>
                  <a:pt x="271" y="37"/>
                  <a:pt x="139" y="0"/>
                  <a:pt x="51" y="54"/>
                </a:cubicBezTo>
                <a:cubicBezTo>
                  <a:pt x="3" y="84"/>
                  <a:pt x="0" y="105"/>
                  <a:pt x="0" y="105"/>
                </a:cubicBezTo>
                <a:cubicBezTo>
                  <a:pt x="107" y="68"/>
                  <a:pt x="179" y="137"/>
                  <a:pt x="260" y="219"/>
                </a:cubicBezTo>
                <a:cubicBezTo>
                  <a:pt x="200" y="256"/>
                  <a:pt x="200" y="256"/>
                  <a:pt x="200" y="256"/>
                </a:cubicBezTo>
                <a:cubicBezTo>
                  <a:pt x="397" y="282"/>
                  <a:pt x="397" y="282"/>
                  <a:pt x="397" y="282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379" y="146"/>
                  <a:pt x="379" y="146"/>
                  <a:pt x="379" y="14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389CE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86" name="Rectangle 985"/>
          <p:cNvSpPr/>
          <p:nvPr/>
        </p:nvSpPr>
        <p:spPr>
          <a:xfrm>
            <a:off x="4954593" y="4572183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Optimalizujte svoje existujúce zdroje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87" name="Rectangle 986"/>
          <p:cNvSpPr/>
          <p:nvPr/>
        </p:nvSpPr>
        <p:spPr>
          <a:xfrm>
            <a:off x="5345118" y="1943283"/>
            <a:ext cx="3810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Znižovaniu rizika závislosti na jednom trhu</a:t>
            </a:r>
            <a:endParaRPr lang="es-ES_tradnl" sz="16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88" name="Rectangle 987"/>
          <p:cNvSpPr/>
          <p:nvPr/>
        </p:nvSpPr>
        <p:spPr>
          <a:xfrm>
            <a:off x="3516318" y="5524683"/>
            <a:ext cx="3886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Nečakajte kým veľký hráči z iných trhov expandujú na ten váš</a:t>
            </a:r>
            <a:endParaRPr lang="es-ES_tradnl" sz="16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89" name="Rectangle 988"/>
          <p:cNvSpPr/>
          <p:nvPr/>
        </p:nvSpPr>
        <p:spPr>
          <a:xfrm>
            <a:off x="5764218" y="2943408"/>
            <a:ext cx="2438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</a:rPr>
              <a:t>Nečakajte na svojich konkurentov než sa stanú globálni hráči</a:t>
            </a:r>
            <a:endParaRPr lang="es-ES_tradnl" sz="1600" b="1" dirty="0" smtClean="0">
              <a:solidFill>
                <a:schemeClr val="accent1"/>
              </a:solidFill>
            </a:endParaRPr>
          </a:p>
        </p:txBody>
      </p:sp>
      <p:sp>
        <p:nvSpPr>
          <p:cNvPr id="990" name="Rectangle 989"/>
          <p:cNvSpPr/>
          <p:nvPr/>
        </p:nvSpPr>
        <p:spPr>
          <a:xfrm>
            <a:off x="1116018" y="4876983"/>
            <a:ext cx="2590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Prečo by sa mal úspešný projekt limitovať len na jeden trh?</a:t>
            </a:r>
            <a:endParaRPr lang="es-ES_tradnl" sz="16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92" name="Rectangle 991"/>
          <p:cNvSpPr/>
          <p:nvPr/>
        </p:nvSpPr>
        <p:spPr>
          <a:xfrm>
            <a:off x="1144593" y="3524433"/>
            <a:ext cx="22098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Rozložte si rovnomerne svoje fixné náklady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93" name="Freeform 11"/>
          <p:cNvSpPr>
            <a:spLocks/>
          </p:cNvSpPr>
          <p:nvPr/>
        </p:nvSpPr>
        <p:spPr bwMode="auto">
          <a:xfrm rot="18425564">
            <a:off x="4628668" y="3137335"/>
            <a:ext cx="842350" cy="604985"/>
          </a:xfrm>
          <a:custGeom>
            <a:avLst/>
            <a:gdLst>
              <a:gd name="T0" fmla="*/ 379 w 438"/>
              <a:gd name="T1" fmla="*/ 146 h 282"/>
              <a:gd name="T2" fmla="*/ 51 w 438"/>
              <a:gd name="T3" fmla="*/ 54 h 282"/>
              <a:gd name="T4" fmla="*/ 0 w 438"/>
              <a:gd name="T5" fmla="*/ 105 h 282"/>
              <a:gd name="T6" fmla="*/ 260 w 438"/>
              <a:gd name="T7" fmla="*/ 219 h 282"/>
              <a:gd name="T8" fmla="*/ 200 w 438"/>
              <a:gd name="T9" fmla="*/ 256 h 282"/>
              <a:gd name="T10" fmla="*/ 397 w 438"/>
              <a:gd name="T11" fmla="*/ 282 h 282"/>
              <a:gd name="T12" fmla="*/ 438 w 438"/>
              <a:gd name="T13" fmla="*/ 110 h 282"/>
              <a:gd name="T14" fmla="*/ 379 w 438"/>
              <a:gd name="T15" fmla="*/ 1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8"/>
              <a:gd name="T25" fmla="*/ 0 h 282"/>
              <a:gd name="T26" fmla="*/ 438 w 438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8" h="282">
                <a:moveTo>
                  <a:pt x="379" y="146"/>
                </a:moveTo>
                <a:cubicBezTo>
                  <a:pt x="271" y="37"/>
                  <a:pt x="139" y="0"/>
                  <a:pt x="51" y="54"/>
                </a:cubicBezTo>
                <a:cubicBezTo>
                  <a:pt x="3" y="84"/>
                  <a:pt x="0" y="105"/>
                  <a:pt x="0" y="105"/>
                </a:cubicBezTo>
                <a:cubicBezTo>
                  <a:pt x="107" y="68"/>
                  <a:pt x="179" y="137"/>
                  <a:pt x="260" y="219"/>
                </a:cubicBezTo>
                <a:cubicBezTo>
                  <a:pt x="200" y="256"/>
                  <a:pt x="200" y="256"/>
                  <a:pt x="200" y="256"/>
                </a:cubicBezTo>
                <a:cubicBezTo>
                  <a:pt x="397" y="282"/>
                  <a:pt x="397" y="282"/>
                  <a:pt x="397" y="282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379" y="146"/>
                  <a:pt x="379" y="146"/>
                  <a:pt x="379" y="14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389CE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1182693" y="1943283"/>
            <a:ext cx="34194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1"/>
                </a:solidFill>
                <a:latin typeface="+mn-lt"/>
              </a:rPr>
              <a:t>Rozšírenie biznisu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t="17833" r="2287" b="11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0" y="6648483"/>
            <a:ext cx="8439150" cy="203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solidFill>
                  <a:schemeClr val="accent1"/>
                </a:solidFill>
                <a:latin typeface="+mn-lt"/>
              </a:rPr>
              <a:t>*Source</a:t>
            </a:r>
            <a:r>
              <a:rPr lang="en-US" sz="800" dirty="0">
                <a:solidFill>
                  <a:schemeClr val="accent1"/>
                </a:solidFill>
                <a:latin typeface="+mn-lt"/>
              </a:rPr>
              <a:t>: </a:t>
            </a:r>
            <a:r>
              <a:rPr lang="en-GB" sz="800" dirty="0">
                <a:solidFill>
                  <a:schemeClr val="accent1"/>
                </a:solidFill>
                <a:latin typeface="+mn-lt"/>
              </a:rPr>
              <a:t>Report on cross-border e-commerce in the EU, Feb </a:t>
            </a:r>
            <a:r>
              <a:rPr lang="en-GB" sz="800" dirty="0" smtClean="0">
                <a:solidFill>
                  <a:schemeClr val="accent1"/>
                </a:solidFill>
                <a:latin typeface="+mn-lt"/>
              </a:rPr>
              <a:t>09</a:t>
            </a:r>
            <a:r>
              <a:rPr lang="en-GB" sz="800" dirty="0">
                <a:solidFill>
                  <a:schemeClr val="accent1"/>
                </a:solidFill>
                <a:latin typeface="+mn-lt"/>
              </a:rPr>
              <a:t>, Commission of the European </a:t>
            </a:r>
            <a:r>
              <a:rPr lang="en-GB" sz="800" dirty="0" smtClean="0">
                <a:solidFill>
                  <a:schemeClr val="accent1"/>
                </a:solidFill>
                <a:latin typeface="+mn-lt"/>
              </a:rPr>
              <a:t>Communities. ** </a:t>
            </a:r>
            <a:r>
              <a:rPr lang="en-GB" sz="800" dirty="0" err="1" smtClean="0">
                <a:solidFill>
                  <a:schemeClr val="accent1"/>
                </a:solidFill>
                <a:latin typeface="+mn-lt"/>
              </a:rPr>
              <a:t>eMarketeer</a:t>
            </a:r>
            <a:r>
              <a:rPr lang="en-GB" sz="800" dirty="0" smtClean="0">
                <a:solidFill>
                  <a:schemeClr val="accent1"/>
                </a:solidFill>
                <a:latin typeface="+mn-lt"/>
              </a:rPr>
              <a:t> Digital World Atlas, March 31st, 2011</a:t>
            </a:r>
            <a:endParaRPr lang="en-US" sz="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4391" name="Title 1"/>
          <p:cNvSpPr txBox="1">
            <a:spLocks/>
          </p:cNvSpPr>
          <p:nvPr/>
        </p:nvSpPr>
        <p:spPr bwMode="auto">
          <a:xfrm>
            <a:off x="457200" y="6477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b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</a:pPr>
            <a:r>
              <a:rPr lang="sk-SK" sz="2800" dirty="0" smtClean="0">
                <a:solidFill>
                  <a:srgbClr val="FFFFFF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Stále viac zákazníkov má záujem nakupovať produkty či služby z iných krajín sveta</a:t>
            </a:r>
            <a:endParaRPr lang="en-US" sz="2800" dirty="0">
              <a:solidFill>
                <a:srgbClr val="FFFFFF"/>
              </a:solidFill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8599" y="3000375"/>
            <a:ext cx="3775247" cy="2666999"/>
            <a:chOff x="5497036" y="1573280"/>
            <a:chExt cx="2879722" cy="1552576"/>
          </a:xfrm>
        </p:grpSpPr>
        <p:pic>
          <p:nvPicPr>
            <p:cNvPr id="144406" name="Picture 63" descr="blue_pan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1321" y="1573280"/>
              <a:ext cx="2865437" cy="155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07" name="Text Box 67"/>
            <p:cNvSpPr txBox="1">
              <a:spLocks noChangeArrowheads="1"/>
            </p:cNvSpPr>
            <p:nvPr/>
          </p:nvSpPr>
          <p:spPr bwMode="auto">
            <a:xfrm>
              <a:off x="5539417" y="1661999"/>
              <a:ext cx="2747601" cy="102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+mn-lt"/>
                  <a:cs typeface=""/>
                </a:rPr>
                <a:t>85% </a:t>
              </a:r>
              <a:r>
                <a:rPr lang="sk-SK" sz="1600" b="1" dirty="0" smtClean="0">
                  <a:solidFill>
                    <a:schemeClr val="bg1"/>
                  </a:solidFill>
                  <a:latin typeface="+mn-lt"/>
                  <a:cs typeface=""/>
                </a:rPr>
                <a:t>všetkých užívateľov internetu aspoň raz nakúpili online</a:t>
              </a:r>
              <a:endParaRPr lang="en-US" sz="1600" b="1" dirty="0" smtClean="0">
                <a:solidFill>
                  <a:schemeClr val="bg1"/>
                </a:solidFill>
                <a:latin typeface="+mn-lt"/>
                <a:cs typeface=""/>
              </a:endParaRP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+mn-lt"/>
                  <a:cs typeface=""/>
                </a:rPr>
                <a:t>1 </a:t>
              </a:r>
              <a:r>
                <a:rPr lang="sk-SK" sz="3600" b="1" dirty="0" smtClean="0">
                  <a:solidFill>
                    <a:schemeClr val="bg1"/>
                  </a:solidFill>
                  <a:latin typeface="+mn-lt"/>
                  <a:cs typeface=""/>
                </a:rPr>
                <a:t>z </a:t>
              </a:r>
              <a:r>
                <a:rPr lang="en-US" sz="3600" b="1" dirty="0" smtClean="0">
                  <a:solidFill>
                    <a:schemeClr val="bg1"/>
                  </a:solidFill>
                  <a:latin typeface="+mn-lt"/>
                  <a:cs typeface=""/>
                </a:rPr>
                <a:t>3</a:t>
              </a:r>
            </a:p>
            <a:p>
              <a:pPr algn="ctr"/>
              <a:r>
                <a:rPr lang="sk-SK" sz="1600" b="1" dirty="0" smtClean="0">
                  <a:solidFill>
                    <a:schemeClr val="bg1"/>
                  </a:solidFill>
                  <a:latin typeface="+mn-lt"/>
                  <a:cs typeface=""/>
                </a:rPr>
                <a:t>By nakúpil zo zahraničia, ak by bol daný produkt kvalitnejší alebo lacnejší*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4408" name="Text Box 68"/>
            <p:cNvSpPr txBox="1">
              <a:spLocks noChangeArrowheads="1"/>
            </p:cNvSpPr>
            <p:nvPr/>
          </p:nvSpPr>
          <p:spPr bwMode="auto">
            <a:xfrm>
              <a:off x="5497036" y="2549183"/>
              <a:ext cx="2841626" cy="19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351462" y="3381375"/>
            <a:ext cx="3563938" cy="1552575"/>
            <a:chOff x="5216525" y="4619625"/>
            <a:chExt cx="3563938" cy="1552575"/>
          </a:xfrm>
        </p:grpSpPr>
        <p:pic>
          <p:nvPicPr>
            <p:cNvPr id="144401" name="Picture 64" descr="blue_pan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6525" y="4619625"/>
              <a:ext cx="3563938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6"/>
            <p:cNvGrpSpPr/>
            <p:nvPr/>
          </p:nvGrpSpPr>
          <p:grpSpPr>
            <a:xfrm>
              <a:off x="5334000" y="4648200"/>
              <a:ext cx="3118161" cy="1368265"/>
              <a:chOff x="5334000" y="4648200"/>
              <a:chExt cx="3118161" cy="1368265"/>
            </a:xfrm>
          </p:grpSpPr>
          <p:sp>
            <p:nvSpPr>
              <p:cNvPr id="144402" name="Text Box 65"/>
              <p:cNvSpPr txBox="1">
                <a:spLocks noChangeArrowheads="1"/>
              </p:cNvSpPr>
              <p:nvPr/>
            </p:nvSpPr>
            <p:spPr bwMode="auto">
              <a:xfrm>
                <a:off x="5334000" y="5065435"/>
                <a:ext cx="3118161" cy="95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200" b="1" dirty="0" smtClean="0">
                    <a:solidFill>
                      <a:schemeClr val="bg1"/>
                    </a:solidFill>
                    <a:latin typeface="+mn-lt"/>
                  </a:rPr>
                  <a:t>1,838 Million</a:t>
                </a:r>
              </a:p>
              <a:p>
                <a:r>
                  <a:rPr lang="sk-SK" sz="2000" b="1" dirty="0" smtClean="0">
                    <a:solidFill>
                      <a:schemeClr val="bg1"/>
                    </a:solidFill>
                    <a:latin typeface="+mn-lt"/>
                  </a:rPr>
                  <a:t>Užívateľov internetu</a:t>
                </a:r>
                <a:r>
                  <a:rPr lang="it-IT" sz="2000" b="1" dirty="0" smtClean="0">
                    <a:solidFill>
                      <a:schemeClr val="bg1"/>
                    </a:solidFill>
                    <a:latin typeface="+mn-lt"/>
                  </a:rPr>
                  <a:t>**</a:t>
                </a:r>
                <a:endParaRPr lang="en-US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4403" name="Text Box 66"/>
              <p:cNvSpPr txBox="1">
                <a:spLocks noChangeArrowheads="1"/>
              </p:cNvSpPr>
              <p:nvPr/>
            </p:nvSpPr>
            <p:spPr bwMode="auto">
              <a:xfrm>
                <a:off x="5672067" y="4648200"/>
                <a:ext cx="2776537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+mn-lt"/>
                  </a:rPr>
                  <a:t>Global Market: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44404" name="Right Arrow 73"/>
          <p:cNvSpPr>
            <a:spLocks noChangeArrowheads="1"/>
          </p:cNvSpPr>
          <p:nvPr/>
        </p:nvSpPr>
        <p:spPr bwMode="auto">
          <a:xfrm>
            <a:off x="4197687" y="3762375"/>
            <a:ext cx="907713" cy="91707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GB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0540" y="103822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Vysoká vyhľadávanosť a nízka cena za preklik predstavuje potenciál pre Vás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845736923"/>
              </p:ext>
            </p:extLst>
          </p:nvPr>
        </p:nvGraphicFramePr>
        <p:xfrm>
          <a:off x="1714500" y="2276474"/>
          <a:ext cx="672465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604670022"/>
              </p:ext>
            </p:extLst>
          </p:nvPr>
        </p:nvGraphicFramePr>
        <p:xfrm>
          <a:off x="1637628" y="4545959"/>
          <a:ext cx="7267576" cy="206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0540" y="6641018"/>
            <a:ext cx="327525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Google Internal Research: Searches on Google – all of 2010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9781" y="2247900"/>
            <a:ext cx="285687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Porovnateľná miera vyhľadávania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171950"/>
            <a:ext cx="24961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Porovnateľná cena za preklik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Analyzujte svoju existujúcu návštevnosť pomocou Google Analytics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78E-61D8-4CD8-83FE-45B3C2D128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2543175"/>
            <a:ext cx="2733675" cy="4257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Rectangle 4"/>
          <p:cNvSpPr/>
          <p:nvPr/>
        </p:nvSpPr>
        <p:spPr bwMode="auto">
          <a:xfrm>
            <a:off x="857251" y="2543175"/>
            <a:ext cx="819150" cy="2190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7251" y="2952750"/>
            <a:ext cx="819150" cy="2190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48250" y="2376488"/>
            <a:ext cx="3286125" cy="714374"/>
          </a:xfrm>
          <a:prstGeom prst="wedgeRoundRectCallout">
            <a:avLst>
              <a:gd name="adj1" fmla="val -146069"/>
              <a:gd name="adj2" fmla="val 64795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FFFF"/>
                </a:solidFill>
                <a:sym typeface="Wingdings" pitchFamily="2" charset="2"/>
              </a:rPr>
              <a:t>1) Open the Visitors Tab</a:t>
            </a:r>
            <a:endParaRPr lang="en-US" sz="16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438775" y="3624263"/>
            <a:ext cx="3286125" cy="714374"/>
          </a:xfrm>
          <a:prstGeom prst="wedgeRoundRectCallout">
            <a:avLst>
              <a:gd name="adj1" fmla="val -148967"/>
              <a:gd name="adj2" fmla="val -41872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FFFF"/>
                </a:solidFill>
                <a:sym typeface="Wingdings" pitchFamily="2" charset="2"/>
              </a:rPr>
              <a:t>2) Use the Map overlay to see a heatmap and list of countries</a:t>
            </a:r>
            <a:endParaRPr lang="en-US" sz="1600" dirty="0" smtClean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29225" y="4738688"/>
            <a:ext cx="3286125" cy="714374"/>
          </a:xfrm>
          <a:prstGeom prst="wedgeRoundRectCallout">
            <a:avLst>
              <a:gd name="adj1" fmla="val -141141"/>
              <a:gd name="adj2" fmla="val -139206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FFFF"/>
                </a:solidFill>
                <a:sym typeface="Wingdings" pitchFamily="2" charset="2"/>
              </a:rPr>
              <a:t>3) Use the Languages Report Tab to see a list of languages</a:t>
            </a:r>
            <a:endParaRPr lang="en-US" sz="1600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52499" y="1213338"/>
            <a:ext cx="7991475" cy="476250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Mapa v Google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Analytics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2033411"/>
            <a:ext cx="6732811" cy="348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ular Callout 14"/>
          <p:cNvSpPr/>
          <p:nvPr/>
        </p:nvSpPr>
        <p:spPr>
          <a:xfrm>
            <a:off x="4991099" y="3257551"/>
            <a:ext cx="3286125" cy="1038224"/>
          </a:xfrm>
          <a:prstGeom prst="wedgeRoundRectCallout">
            <a:avLst>
              <a:gd name="adj1" fmla="val 1178"/>
              <a:gd name="adj2" fmla="val -122936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Russia and South America: High number of visits but site and campaigns not translated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7249" y="5861538"/>
            <a:ext cx="808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Máte už teraz návštevnosť</a:t>
            </a: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z krajín o ktorých ste ani nevedeli?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00111" y="937113"/>
            <a:ext cx="8053387" cy="476250"/>
          </a:xfrm>
        </p:spPr>
        <p:txBody>
          <a:bodyPr>
            <a:noAutofit/>
          </a:bodyPr>
          <a:lstStyle/>
          <a:p>
            <a:pPr algn="l"/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Geo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Report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323403"/>
            <a:ext cx="7416800" cy="310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0587" y="3324929"/>
            <a:ext cx="6700837" cy="227895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en-US" sz="1400">
              <a:solidFill>
                <a:srgbClr val="3C3C3C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00112" y="3048000"/>
            <a:ext cx="6681787" cy="227718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en-US" sz="1400">
              <a:solidFill>
                <a:srgbClr val="3C3C3C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52574" y="5077011"/>
            <a:ext cx="3286125" cy="1104900"/>
          </a:xfrm>
          <a:prstGeom prst="wedgeRoundRectCallout">
            <a:avLst>
              <a:gd name="adj1" fmla="val 1178"/>
              <a:gd name="adj2" fmla="val -122936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Lebanon : high # of visits + low bounce rate </a:t>
            </a:r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 high potential. Possibility of interest from other Arabic countries</a:t>
            </a:r>
            <a:endParaRPr lang="en-US" sz="16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19525" y="1771836"/>
            <a:ext cx="3286125" cy="1038224"/>
          </a:xfrm>
          <a:prstGeom prst="wedgeRoundRectCallout">
            <a:avLst>
              <a:gd name="adj1" fmla="val 8714"/>
              <a:gd name="adj2" fmla="val 137615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Italy : high visits but high bounce rate (site not translated)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 localize to capture Italian opportunities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90587" y="6236676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Majú</a:t>
            </a: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návštevníci zo všetkých krajín dôvod zostať?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799127"/>
            <a:ext cx="8620125" cy="399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984738"/>
            <a:ext cx="8229600" cy="476250"/>
          </a:xfrm>
        </p:spPr>
        <p:txBody>
          <a:bodyPr>
            <a:noAutofit/>
          </a:bodyPr>
          <a:lstStyle/>
          <a:p>
            <a:pPr algn="l"/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Jazykový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Report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2900" y="2982029"/>
            <a:ext cx="8496300" cy="246946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en-US" sz="1400">
              <a:solidFill>
                <a:srgbClr val="3C3C3C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62399" y="4709014"/>
            <a:ext cx="3286125" cy="1038224"/>
          </a:xfrm>
          <a:prstGeom prst="wedgeRoundRectCallout">
            <a:avLst>
              <a:gd name="adj1" fmla="val 1178"/>
              <a:gd name="adj2" fmla="val -122936"/>
              <a:gd name="adj3" fmla="val 16667"/>
            </a:avLst>
          </a:prstGeom>
          <a:solidFill>
            <a:srgbClr val="78C2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Russian: high visits but high bounce rate (site not translated)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sym typeface="Wingdings" pitchFamily="2" charset="2"/>
              </a:rPr>
              <a:t> localize to capture Russian opportunities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19137" y="5966313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Je vaša stránka preložená do všetkých jazykov návštevníkov?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877" y="3048000"/>
            <a:ext cx="5829613" cy="378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92392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Global Market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Finde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r- vstupy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83" y="1801493"/>
            <a:ext cx="8382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595959"/>
                </a:solidFill>
                <a:latin typeface="Arial" pitchFamily="27" charset="0"/>
              </a:rPr>
              <a:t>Asses Global demand and online competition for your products </a:t>
            </a:r>
            <a:r>
              <a:rPr lang="it-IT" sz="1800" b="1" dirty="0" smtClean="0">
                <a:solidFill>
                  <a:srgbClr val="595959"/>
                </a:solidFill>
                <a:latin typeface="Arial" pitchFamily="27" charset="0"/>
              </a:rPr>
              <a:t>in a minute!</a:t>
            </a:r>
            <a:endParaRPr lang="en-US" sz="1800" b="1" dirty="0" smtClean="0">
              <a:solidFill>
                <a:srgbClr val="595959"/>
              </a:solidFill>
              <a:latin typeface="Arial" pitchFamily="27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75478" y="4419600"/>
            <a:ext cx="2362200" cy="914400"/>
          </a:xfrm>
          <a:prstGeom prst="wedgeRoundRectCallout">
            <a:avLst>
              <a:gd name="adj1" fmla="val -10174"/>
              <a:gd name="adj2" fmla="val -88863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your product or service’s keywords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272835" y="4095750"/>
            <a:ext cx="1808018" cy="1115291"/>
          </a:xfrm>
          <a:prstGeom prst="wedgeRoundRectCallout">
            <a:avLst>
              <a:gd name="adj1" fmla="val -60943"/>
              <a:gd name="adj2" fmla="val -70894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the regions/countries you want to include in the analysis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3603" y="3876675"/>
            <a:ext cx="1233055" cy="1073728"/>
          </a:xfrm>
          <a:prstGeom prst="wedgeRoundRectCallout">
            <a:avLst>
              <a:gd name="adj1" fmla="val 87135"/>
              <a:gd name="adj2" fmla="val -45433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your language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75028" y="2657475"/>
            <a:ext cx="1371600" cy="962892"/>
          </a:xfrm>
          <a:prstGeom prst="wedgeRoundRectCallout">
            <a:avLst>
              <a:gd name="adj1" fmla="val 72764"/>
              <a:gd name="adj2" fmla="val 43063"/>
              <a:gd name="adj3" fmla="val 16667"/>
            </a:avLst>
          </a:prstGeom>
          <a:solidFill>
            <a:srgbClr val="78C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your country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409277" y="2228127"/>
            <a:ext cx="38635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http://translate.google.com/globalmarketfinder/</a:t>
            </a:r>
            <a:endParaRPr lang="en-US" dirty="0" smtClean="0">
              <a:solidFill>
                <a:srgbClr val="595959"/>
              </a:solidFill>
              <a:latin typeface="Arial" pitchFamily="2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 Sales Presentation Template">
  <a:themeElements>
    <a:clrScheme name="2007 Sales Presentation Template 1">
      <a:dk1>
        <a:srgbClr val="3C3C3C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323232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2007 Sales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 Sales Presentation Template 1">
        <a:dk1>
          <a:srgbClr val="3C3C3C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323232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sibility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 Sales Presentation Template</Template>
  <TotalTime>8184</TotalTime>
  <Words>440</Words>
  <Application>Microsoft Office PowerPoint</Application>
  <PresentationFormat>Prezentácia na obrazovke (4:3)</PresentationFormat>
  <Paragraphs>79</Paragraphs>
  <Slides>13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2007 Sales Presentation Template</vt:lpstr>
      <vt:lpstr>visibility4</vt:lpstr>
      <vt:lpstr>Čo ponúka Google</vt:lpstr>
      <vt:lpstr>Snímka 2</vt:lpstr>
      <vt:lpstr>Snímka 3</vt:lpstr>
      <vt:lpstr>Snímka 4</vt:lpstr>
      <vt:lpstr>Analyzujte svoju existujúcu návštevnosť pomocou Google Analytics</vt:lpstr>
      <vt:lpstr>Mapa v Google Analytics</vt:lpstr>
      <vt:lpstr>Geo Report</vt:lpstr>
      <vt:lpstr>Jazykový Report</vt:lpstr>
      <vt:lpstr>Snímka 9</vt:lpstr>
      <vt:lpstr>Snímka 10</vt:lpstr>
      <vt:lpstr>Snímka 11</vt:lpstr>
      <vt:lpstr>Google Translate Web Element</vt:lpstr>
      <vt:lpstr>Snímka 13</vt:lpstr>
    </vt:vector>
  </TitlesOfParts>
  <Company>Google,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Presentation Template</dc:title>
  <dc:creator>Google Employee</dc:creator>
  <cp:lastModifiedBy>Ján Solík</cp:lastModifiedBy>
  <cp:revision>182</cp:revision>
  <dcterms:created xsi:type="dcterms:W3CDTF">2007-03-06T20:51:27Z</dcterms:created>
  <dcterms:modified xsi:type="dcterms:W3CDTF">2013-03-31T09:12:18Z</dcterms:modified>
</cp:coreProperties>
</file>