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91" r:id="rId4"/>
    <p:sldId id="286" r:id="rId5"/>
    <p:sldId id="288" r:id="rId6"/>
    <p:sldId id="289" r:id="rId7"/>
    <p:sldId id="292" r:id="rId8"/>
    <p:sldId id="293" r:id="rId9"/>
    <p:sldId id="277" r:id="rId10"/>
    <p:sldId id="266" r:id="rId11"/>
    <p:sldId id="278" r:id="rId12"/>
    <p:sldId id="279" r:id="rId13"/>
    <p:sldId id="281" r:id="rId14"/>
    <p:sldId id="280" r:id="rId15"/>
    <p:sldId id="282" r:id="rId16"/>
    <p:sldId id="283" r:id="rId17"/>
    <p:sldId id="284" r:id="rId18"/>
    <p:sldId id="285" r:id="rId19"/>
    <p:sldId id="290" r:id="rId20"/>
    <p:sldId id="260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9BA7A-7233-4496-A2C3-42977F0003B7}" type="datetimeFigureOut">
              <a:rPr lang="sk-SK" smtClean="0"/>
              <a:pPr/>
              <a:t>03.03.2013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F02FD-F2FC-4D56-9DEB-9AF8AE33E45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2682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364A40-D2C2-4E17-B5E9-EDDD213868E4}" type="slidenum">
              <a:rPr lang="de-DE" sz="1200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de-DE" sz="12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D369A95-D0FB-4046-AE8D-121A4BCB1896}" type="slidenum">
              <a:rPr lang="de-DE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893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8306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mtClean="0">
                <a:ea typeface="MS Gothic" charset="-128"/>
              </a:rPr>
              <a:t>http://www.blizzardinternet.com/5038/seo-vs-ppc-ro/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493917-54C1-48D9-A70C-315665204109}" type="slidenum">
              <a:rPr lang="de-DE" sz="1200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de-DE" sz="12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A063DD4-E28B-4BA1-A919-9F83C004E597}" type="slidenum">
              <a:rPr lang="de-DE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17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8306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mtClean="0">
                <a:ea typeface="MS Gothic" charset="-128"/>
              </a:rPr>
              <a:t>http://www.blizzardinternet.com/5038/seo-vs-ppc-ro/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493917-54C1-48D9-A70C-315665204109}" type="slidenum">
              <a:rPr lang="de-DE" sz="1200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7</a:t>
            </a:fld>
            <a:endParaRPr lang="de-DE" sz="12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A063DD4-E28B-4BA1-A919-9F83C004E597}" type="slidenum">
              <a:rPr lang="de-DE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17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8306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dirty="0" smtClean="0">
              <a:ea typeface="MS Gothic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90C06-03F1-4FC8-A05C-ACD88D48CF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51720" y="3933056"/>
            <a:ext cx="6408712" cy="1368152"/>
          </a:xfrm>
        </p:spPr>
        <p:txBody>
          <a:bodyPr/>
          <a:lstStyle>
            <a:lvl1pPr algn="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</a:t>
            </a:r>
            <a:r>
              <a:rPr lang="sk-SK" dirty="0" smtClean="0"/>
              <a:t>itle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720" y="5445224"/>
            <a:ext cx="6400800" cy="86409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Podtitulok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7D6F-03EC-47B1-9E06-7CB919AAE4D2}" type="datetime1">
              <a:rPr lang="en-US" smtClean="0"/>
              <a:pPr/>
              <a:t>3/3/2013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1223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0C3A-2CDA-4FEB-9C3D-010DBF65A359}" type="datetime1">
              <a:rPr lang="en-US" smtClean="0"/>
              <a:pPr/>
              <a:t>3/3/2013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322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ED2C-7446-42C2-AE15-A2A165A1FB6C}" type="datetime1">
              <a:rPr lang="en-US" smtClean="0"/>
              <a:pPr/>
              <a:t>3/3/2013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7631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BCCF-56A3-4FFA-9BA8-8DDA60D05DBA}" type="datetime1">
              <a:rPr lang="en-US" smtClean="0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Podnikajte.sk 2013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B754-3734-4862-9860-5A9D483ED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03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A05E-A2C6-462E-B3A4-B7F314D74C98}" type="datetime1">
              <a:rPr lang="en-US" smtClean="0"/>
              <a:pPr/>
              <a:t>3/3/2013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8960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745-BAC4-4165-95B1-6638F1068185}" type="datetime1">
              <a:rPr lang="en-US" smtClean="0"/>
              <a:pPr/>
              <a:t>3/3/2013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5640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A6E7-B048-4B24-A059-B97B5A891D75}" type="datetime1">
              <a:rPr lang="en-US" smtClean="0"/>
              <a:pPr/>
              <a:t>3/3/2013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41234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8C5C-6C22-4C2B-A294-366D0EAD8980}" type="datetime1">
              <a:rPr lang="en-US" smtClean="0"/>
              <a:pPr/>
              <a:t>3/3/2013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1148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BDC9-A882-44B1-A78C-6A12242F72F3}" type="datetime1">
              <a:rPr lang="en-US" smtClean="0"/>
              <a:pPr/>
              <a:t>3/3/2013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4940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0EB1-99C7-4760-A041-F15027044623}" type="datetime1">
              <a:rPr lang="en-US" smtClean="0"/>
              <a:pPr/>
              <a:t>3/3/2013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3283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A14A-058F-4ACC-A8DD-EAD87A6D0B6E}" type="datetime1">
              <a:rPr lang="en-US" smtClean="0"/>
              <a:pPr/>
              <a:t>3/3/2013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3263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CF65-3B64-41C4-8664-488AF10303DA}" type="datetime1">
              <a:rPr lang="en-US" smtClean="0"/>
              <a:pPr/>
              <a:t>3/3/2013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63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8592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859216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E749-0BB3-4A6A-96D7-F5027EB0E4AC}" type="datetime1">
              <a:rPr lang="en-US" smtClean="0"/>
              <a:pPr/>
              <a:t>3/3/2013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23BB-DC17-4AD2-844A-91A35AB9350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9903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4293096"/>
            <a:ext cx="6875834" cy="13681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sk-SK" sz="3200" dirty="0" smtClean="0"/>
              <a:t>Ako využiť </a:t>
            </a:r>
            <a:r>
              <a:rPr lang="en-US" sz="3200" dirty="0" smtClean="0"/>
              <a:t>Google </a:t>
            </a:r>
            <a:r>
              <a:rPr lang="sk-SK" sz="3200" dirty="0" smtClean="0"/>
              <a:t>vyhľadávanie naplno</a:t>
            </a:r>
            <a:endParaRPr lang="sk-SK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445224"/>
            <a:ext cx="7056784" cy="864096"/>
          </a:xfrm>
        </p:spPr>
        <p:txBody>
          <a:bodyPr>
            <a:normAutofit/>
          </a:bodyPr>
          <a:lstStyle/>
          <a:p>
            <a:endParaRPr lang="en-US" sz="2000" i="1" dirty="0" smtClean="0"/>
          </a:p>
          <a:p>
            <a:r>
              <a:rPr lang="sk-SK" sz="2000" i="1" dirty="0" smtClean="0"/>
              <a:t>marketing </a:t>
            </a:r>
            <a:r>
              <a:rPr lang="sk-SK" sz="2000" i="1" dirty="0"/>
              <a:t>vo vyhľadávačoch ako nástroj pre export do zahraničia</a:t>
            </a:r>
            <a:endParaRPr lang="sk-SK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116632"/>
            <a:ext cx="174128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Site </a:t>
            </a:r>
            <a:r>
              <a:rPr lang="sk-SK" dirty="0" smtClean="0"/>
              <a:t>links pre SEO a PPC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B715868-F5F4-4A6B-8F29-AD0E60FB979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4176464" cy="4068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768764"/>
            <a:ext cx="4176464" cy="403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95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sk-SK" dirty="0" smtClean="0"/>
              <a:t>Google+ profil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B715868-F5F4-4A6B-8F29-AD0E60FB979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88840"/>
            <a:ext cx="7128792" cy="47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58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sk-SK" dirty="0" smtClean="0"/>
              <a:t>Google+ odporúčania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B715868-F5F4-4A6B-8F29-AD0E60FB979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2"/>
          <a:stretch/>
        </p:blipFill>
        <p:spPr>
          <a:xfrm>
            <a:off x="755576" y="1900312"/>
            <a:ext cx="5548332" cy="3311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0346" y="1772816"/>
            <a:ext cx="4197647" cy="442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58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8280920" cy="79208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sk-SK" dirty="0" smtClean="0"/>
              <a:t>Lokalizované výsledky- adresa a mapa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B715868-F5F4-4A6B-8F29-AD0E60FB979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700806"/>
            <a:ext cx="7128792" cy="50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95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sk-SK" dirty="0" smtClean="0"/>
              <a:t>Hodnotenia užívateľov a recenzie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B715868-F5F4-4A6B-8F29-AD0E60FB979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00808"/>
            <a:ext cx="6257858" cy="49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58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sk-SK" dirty="0" smtClean="0"/>
              <a:t>Obrázky a videá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B715868-F5F4-4A6B-8F29-AD0E60FB979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4140052" cy="3744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981424"/>
            <a:ext cx="426088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55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sk-SK" dirty="0" smtClean="0"/>
              <a:t>Rich snippets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B715868-F5F4-4A6B-8F29-AD0E60FB979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04864"/>
            <a:ext cx="3712207" cy="3955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78" y="2202695"/>
            <a:ext cx="4147909" cy="31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55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sk-SK" dirty="0" smtClean="0"/>
              <a:t>Výsledky v reálnom čase:</a:t>
            </a:r>
            <a:br>
              <a:rPr lang="sk-SK" dirty="0" smtClean="0"/>
            </a:br>
            <a:r>
              <a:rPr lang="sk-SK" dirty="0" smtClean="0"/>
              <a:t>Správy, blogy a sociálne siete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B715868-F5F4-4A6B-8F29-AD0E60FB979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132856"/>
            <a:ext cx="4186298" cy="4350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13"/>
          <a:stretch/>
        </p:blipFill>
        <p:spPr>
          <a:xfrm>
            <a:off x="4908617" y="2636912"/>
            <a:ext cx="4059892" cy="31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55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sk-SK" dirty="0" smtClean="0"/>
              <a:t>Profily osôb, filmov a pod.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B715868-F5F4-4A6B-8F29-AD0E60FB979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044" y="2915072"/>
            <a:ext cx="5290711" cy="3944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72816"/>
            <a:ext cx="486073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997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sk-SK" dirty="0" smtClean="0"/>
              <a:t>Čo teda musíte urobiť?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B715868-F5F4-4A6B-8F29-AD0E60FB979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1550" y="1844675"/>
            <a:ext cx="82391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3540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endParaRPr lang="sk-SK" b="1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0000"/>
                </a:solidFill>
              </a:rPr>
              <a:t>Optimalizácia a testing domovskej stránky</a:t>
            </a: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endParaRPr lang="sk-SK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0000"/>
                </a:solidFill>
              </a:rPr>
              <a:t>Jazyková mutácia webu pre každý trh</a:t>
            </a: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endParaRPr lang="sk-SK" dirty="0">
              <a:solidFill>
                <a:srgbClr val="000000"/>
              </a:solidFill>
            </a:endParaRP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0000"/>
                </a:solidFill>
              </a:rPr>
              <a:t>Lokálna podpora (jazyk, tel. </a:t>
            </a:r>
            <a:r>
              <a:rPr lang="sk-SK" dirty="0">
                <a:solidFill>
                  <a:srgbClr val="000000"/>
                </a:solidFill>
              </a:rPr>
              <a:t>č</a:t>
            </a:r>
            <a:r>
              <a:rPr lang="sk-SK" dirty="0" smtClean="0">
                <a:solidFill>
                  <a:srgbClr val="000000"/>
                </a:solidFill>
              </a:rPr>
              <a:t>ísla a pod.)</a:t>
            </a: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endParaRPr lang="sk-SK" dirty="0">
              <a:solidFill>
                <a:srgbClr val="000000"/>
              </a:solidFill>
            </a:endParaRP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0000"/>
                </a:solidFill>
              </a:rPr>
              <a:t>Výskum a pochopenie každého online trhu</a:t>
            </a: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endParaRPr lang="sk-SK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0000"/>
                </a:solidFill>
              </a:rPr>
              <a:t>Výskum kľúčových slov pre každý trh samostatne</a:t>
            </a: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endParaRPr lang="sk-SK" dirty="0">
              <a:solidFill>
                <a:srgbClr val="000000"/>
              </a:solidFill>
            </a:endParaRP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0000"/>
                </a:solidFill>
              </a:rPr>
              <a:t>Lokalizované SEO</a:t>
            </a: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endParaRPr lang="sk-SK" dirty="0">
              <a:solidFill>
                <a:srgbClr val="000000"/>
              </a:solidFill>
            </a:endParaRPr>
          </a:p>
          <a:p>
            <a:pPr marL="342900" indent="-342900" eaLnBrk="1" hangingPunct="1">
              <a:buClrTx/>
              <a:buSzTx/>
              <a:buFont typeface="Wingdings" pitchFamily="2" charset="2"/>
              <a:buChar char="Ø"/>
              <a:defRPr/>
            </a:pPr>
            <a:r>
              <a:rPr lang="sk-SK" dirty="0" smtClean="0">
                <a:solidFill>
                  <a:srgbClr val="000000"/>
                </a:solidFill>
              </a:rPr>
              <a:t>PPC reklamy na Google</a:t>
            </a:r>
          </a:p>
          <a:p>
            <a:pPr marL="342900" indent="-342900" eaLnBrk="1" hangingPunct="1">
              <a:buClrTx/>
              <a:buSzTx/>
              <a:buFont typeface="Arial" pitchFamily="34" charset="0"/>
              <a:buChar char="•"/>
              <a:defRPr/>
            </a:pPr>
            <a:endParaRPr lang="sk-SK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06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Prečo Google?</a:t>
            </a:r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2</a:t>
            </a:fld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697871"/>
            <a:ext cx="71342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2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20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2771800" y="2924944"/>
            <a:ext cx="4572000" cy="3116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00"/>
              </a:spcAft>
            </a:pPr>
            <a:endParaRPr lang="sk-SK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www.visibility.sk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900"/>
              </a:spcAft>
            </a:pPr>
            <a:endParaRPr lang="sk-SK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www.visibility.sk/blog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900"/>
              </a:spcAft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sasko@visibility.sk</a:t>
            </a:r>
          </a:p>
          <a:p>
            <a:pPr>
              <a:spcAft>
                <a:spcPts val="900"/>
              </a:spcAft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www.linkedin.com/in/sasko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124" y="3035398"/>
            <a:ext cx="8572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363" y="3816449"/>
            <a:ext cx="876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3269" y="46038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25" y="5445224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9548" y="3727351"/>
            <a:ext cx="2087099" cy="3130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124" y="1361213"/>
            <a:ext cx="5040560" cy="739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116632"/>
            <a:ext cx="174128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2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Prečo Google nie vždy?</a:t>
            </a:r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3</a:t>
            </a:fld>
            <a:endParaRPr lang="sk-S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6265" y="3636025"/>
            <a:ext cx="2438400" cy="3067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8037" y="2204864"/>
            <a:ext cx="8127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2000" b="1" dirty="0"/>
              <a:t>China</a:t>
            </a:r>
            <a:r>
              <a:rPr lang="sk-SK" sz="2000" dirty="0"/>
              <a:t>: Baidu, 76</a:t>
            </a:r>
            <a:r>
              <a:rPr lang="sk-SK" sz="2000" dirty="0" smtClean="0"/>
              <a:t>%</a:t>
            </a:r>
          </a:p>
          <a:p>
            <a:pPr marL="285750" indent="-285750">
              <a:buFont typeface="Wingdings" pitchFamily="2" charset="2"/>
              <a:buChar char="Ø"/>
            </a:pPr>
            <a:endParaRPr lang="sk-SK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sk-SK" sz="2000" b="1" dirty="0"/>
              <a:t>Japan</a:t>
            </a:r>
            <a:r>
              <a:rPr lang="sk-SK" sz="2000" dirty="0"/>
              <a:t>: Yahoo! Japan (independent entity from Yahoo! Corporate), 56</a:t>
            </a:r>
            <a:r>
              <a:rPr lang="sk-SK" sz="2000" dirty="0" smtClean="0"/>
              <a:t>%</a:t>
            </a:r>
          </a:p>
          <a:p>
            <a:endParaRPr lang="sk-SK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sk-SK" sz="2000" b="1" dirty="0"/>
              <a:t>Russia</a:t>
            </a:r>
            <a:r>
              <a:rPr lang="sk-SK" sz="2000" dirty="0"/>
              <a:t>: Yandex, 62</a:t>
            </a:r>
            <a:r>
              <a:rPr lang="sk-SK" sz="2000" dirty="0" smtClean="0"/>
              <a:t>%</a:t>
            </a:r>
          </a:p>
          <a:p>
            <a:pPr marL="285750" indent="-285750">
              <a:buFont typeface="Wingdings" pitchFamily="2" charset="2"/>
              <a:buChar char="Ø"/>
            </a:pPr>
            <a:endParaRPr lang="sk-SK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sk-SK" sz="2000" b="1" dirty="0"/>
              <a:t>Czech Republic</a:t>
            </a:r>
            <a:r>
              <a:rPr lang="sk-SK" sz="2000" dirty="0"/>
              <a:t>: Seznam, 45</a:t>
            </a:r>
            <a:r>
              <a:rPr lang="sk-SK" sz="2000" dirty="0" smtClean="0"/>
              <a:t>%</a:t>
            </a:r>
          </a:p>
          <a:p>
            <a:pPr marL="285750" indent="-285750">
              <a:buFont typeface="Wingdings" pitchFamily="2" charset="2"/>
              <a:buChar char="Ø"/>
            </a:pPr>
            <a:endParaRPr lang="sk-SK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sk-SK" sz="2000" b="1" dirty="0"/>
              <a:t>South Korea</a:t>
            </a:r>
            <a:r>
              <a:rPr lang="sk-SK" sz="2000" dirty="0"/>
              <a:t>: Naver, 73%</a:t>
            </a:r>
          </a:p>
        </p:txBody>
      </p:sp>
    </p:spTree>
    <p:extLst>
      <p:ext uri="{BB962C8B-B14F-4D97-AF65-F5344CB8AC3E}">
        <p14:creationId xmlns:p14="http://schemas.microsoft.com/office/powerpoint/2010/main" xmlns="" val="27688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8208912" cy="792088"/>
          </a:xfrm>
        </p:spPr>
        <p:txBody>
          <a:bodyPr>
            <a:normAutofit/>
          </a:bodyPr>
          <a:lstStyle/>
          <a:p>
            <a:pPr algn="l"/>
            <a:r>
              <a:rPr lang="sk-SK" sz="3600" dirty="0" smtClean="0"/>
              <a:t>Ako </a:t>
            </a:r>
            <a:r>
              <a:rPr lang="sk-SK" sz="3600" dirty="0" smtClean="0"/>
              <a:t>ľudia </a:t>
            </a:r>
            <a:r>
              <a:rPr lang="sk-SK" sz="3600" dirty="0" smtClean="0"/>
              <a:t>pri vyhľadávaní </a:t>
            </a:r>
            <a:r>
              <a:rPr lang="en-US" sz="3600" dirty="0" err="1" smtClean="0"/>
              <a:t>klikaj</a:t>
            </a:r>
            <a:r>
              <a:rPr lang="sk-SK" sz="3600" dirty="0"/>
              <a:t>ú</a:t>
            </a:r>
            <a:r>
              <a:rPr lang="sk-SK" sz="3600" dirty="0" smtClean="0"/>
              <a:t>?</a:t>
            </a:r>
            <a:endParaRPr lang="sk-SK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4</a:t>
            </a:fld>
            <a:endParaRPr lang="sk-S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9" t="13235" r="5132"/>
          <a:stretch/>
        </p:blipFill>
        <p:spPr>
          <a:xfrm>
            <a:off x="2041237" y="1844824"/>
            <a:ext cx="5070764" cy="48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1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900113" y="846138"/>
            <a:ext cx="852011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2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39750" y="1260475"/>
            <a:ext cx="792003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42888"/>
            <a:ext cx="1666875" cy="1838325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82663" y="1773238"/>
            <a:ext cx="805383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b="1" dirty="0">
                <a:solidFill>
                  <a:srgbClr val="000000"/>
                </a:solidFill>
              </a:rPr>
              <a:t>SEO Clicks</a:t>
            </a:r>
          </a:p>
          <a:p>
            <a:pPr eaLnBrk="1" hangingPunct="1"/>
            <a:endParaRPr lang="sk-SK" dirty="0">
              <a:solidFill>
                <a:srgbClr val="000000"/>
              </a:solidFill>
            </a:endParaRPr>
          </a:p>
          <a:p>
            <a:pPr eaLnBrk="1" hangingPunct="1">
              <a:buFont typeface="Times New Roman" pitchFamily="16" charset="0"/>
              <a:buChar char="•"/>
              <a:tabLst>
                <a:tab pos="0" algn="l"/>
                <a:tab pos="44291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dirty="0">
                <a:solidFill>
                  <a:srgbClr val="000000"/>
                </a:solidFill>
              </a:rPr>
              <a:t>  42% zo všetkých hľadaní klikne na prvý výsledok</a:t>
            </a:r>
          </a:p>
          <a:p>
            <a:pPr eaLnBrk="1" hangingPunct="1">
              <a:buClrTx/>
              <a:buSzTx/>
              <a:buFontTx/>
              <a:buNone/>
              <a:tabLst>
                <a:tab pos="0" algn="l"/>
                <a:tab pos="44291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dirty="0">
              <a:solidFill>
                <a:srgbClr val="000000"/>
              </a:solidFill>
            </a:endParaRPr>
          </a:p>
          <a:p>
            <a:pPr eaLnBrk="1" hangingPunct="1">
              <a:buFont typeface="Times New Roman" pitchFamily="16" charset="0"/>
              <a:buChar char="•"/>
              <a:tabLst>
                <a:tab pos="0" algn="l"/>
                <a:tab pos="44291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dirty="0">
                <a:solidFill>
                  <a:srgbClr val="000000"/>
                </a:solidFill>
              </a:rPr>
              <a:t>  Iba  8% klikne na druhý výsledok</a:t>
            </a:r>
          </a:p>
          <a:p>
            <a:pPr eaLnBrk="1" hangingPunct="1">
              <a:buClrTx/>
              <a:buSzTx/>
              <a:buFontTx/>
              <a:buNone/>
            </a:pPr>
            <a:endParaRPr lang="sk-SK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sk-SK" b="1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sk-SK" b="1" dirty="0">
                <a:solidFill>
                  <a:srgbClr val="000000"/>
                </a:solidFill>
              </a:rPr>
              <a:t>PPC Clicks</a:t>
            </a:r>
          </a:p>
          <a:p>
            <a:pPr eaLnBrk="1" hangingPunct="1">
              <a:buClrTx/>
              <a:buSzTx/>
              <a:buFontTx/>
              <a:buNone/>
            </a:pPr>
            <a:endParaRPr lang="sk-SK" dirty="0">
              <a:solidFill>
                <a:srgbClr val="000000"/>
              </a:solidFill>
            </a:endParaRPr>
          </a:p>
          <a:p>
            <a:pPr eaLnBrk="1" hangingPunct="1">
              <a:buFont typeface="Times New Roman" pitchFamily="16" charset="0"/>
              <a:buChar char="•"/>
            </a:pPr>
            <a:r>
              <a:rPr lang="sk-SK" dirty="0">
                <a:solidFill>
                  <a:srgbClr val="000000"/>
                </a:solidFill>
              </a:rPr>
              <a:t>  Počas vyhľadávania iba 23% ľudí klikne na PPC výsledok</a:t>
            </a:r>
          </a:p>
          <a:p>
            <a:pPr eaLnBrk="1" hangingPunct="1">
              <a:buClrTx/>
              <a:buSzTx/>
              <a:buFontTx/>
              <a:buNone/>
            </a:pPr>
            <a:endParaRPr lang="sk-SK" dirty="0">
              <a:solidFill>
                <a:srgbClr val="000000"/>
              </a:solidFill>
            </a:endParaRPr>
          </a:p>
          <a:p>
            <a:pPr eaLnBrk="1" hangingPunct="1">
              <a:buFont typeface="Times New Roman" pitchFamily="16" charset="0"/>
              <a:buChar char="•"/>
            </a:pPr>
            <a:r>
              <a:rPr lang="sk-SK" dirty="0">
                <a:solidFill>
                  <a:srgbClr val="000000"/>
                </a:solidFill>
              </a:rPr>
              <a:t>  Počas nakupovania online, až 33% ľudí klikne na PPC</a:t>
            </a:r>
          </a:p>
          <a:p>
            <a:pPr eaLnBrk="1" hangingPunct="1">
              <a:buFont typeface="Times New Roman" pitchFamily="16" charset="0"/>
              <a:buChar char="•"/>
            </a:pPr>
            <a:endParaRPr lang="sk-SK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sk-SK" dirty="0">
              <a:solidFill>
                <a:srgbClr val="000000"/>
              </a:solidFill>
            </a:endParaRPr>
          </a:p>
          <a:p>
            <a:pPr eaLnBrk="1" hangingPunct="1">
              <a:buFont typeface="Times New Roman" pitchFamily="16" charset="0"/>
              <a:buChar char="•"/>
            </a:pPr>
            <a:r>
              <a:rPr lang="sk-SK" dirty="0">
                <a:solidFill>
                  <a:srgbClr val="000000"/>
                </a:solidFill>
              </a:rPr>
              <a:t>  Počas nakupovania, PPC výsledky privedú o 25% menej konverzií ako SEO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65187" y="882649"/>
            <a:ext cx="84518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SEO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vs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PPC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31445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865187" y="882649"/>
            <a:ext cx="84518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SEO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vs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PPC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39750" y="1260475"/>
            <a:ext cx="792003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013" y="260350"/>
            <a:ext cx="1666875" cy="1838325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971550" y="1844675"/>
            <a:ext cx="82391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3540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endParaRPr lang="sk-SK" b="1" dirty="0" smtClean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  <a:defRPr/>
            </a:pPr>
            <a:r>
              <a:rPr lang="sk-SK" b="1" dirty="0" smtClean="0">
                <a:solidFill>
                  <a:srgbClr val="000000"/>
                </a:solidFill>
              </a:rPr>
              <a:t>Návratnosť investícií- ROI</a:t>
            </a:r>
          </a:p>
          <a:p>
            <a:pPr eaLnBrk="1" hangingPunct="1">
              <a:buClrTx/>
              <a:buSzTx/>
              <a:buFontTx/>
              <a:buNone/>
              <a:defRPr/>
            </a:pPr>
            <a:endParaRPr lang="sk-SK" dirty="0" smtClean="0">
              <a:solidFill>
                <a:srgbClr val="000000"/>
              </a:solidFill>
            </a:endParaRPr>
          </a:p>
          <a:p>
            <a:pPr indent="176213" eaLnBrk="1" hangingPunct="1">
              <a:buFont typeface="Times New Roman" pitchFamily="16" charset="0"/>
              <a:buChar char="•"/>
              <a:defRPr/>
            </a:pPr>
            <a:r>
              <a:rPr lang="sk-SK" dirty="0" smtClean="0">
                <a:solidFill>
                  <a:srgbClr val="000000"/>
                </a:solidFill>
              </a:rPr>
              <a:t>40% SEO projektov, kde sa počíta ROI, dosiahne ROI viac ako 500%</a:t>
            </a:r>
          </a:p>
          <a:p>
            <a:pPr indent="176213" eaLnBrk="1" hangingPunct="1">
              <a:defRPr/>
            </a:pPr>
            <a:endParaRPr lang="sk-SK" dirty="0" smtClean="0">
              <a:solidFill>
                <a:srgbClr val="000000"/>
              </a:solidFill>
            </a:endParaRPr>
          </a:p>
          <a:p>
            <a:pPr indent="176213" eaLnBrk="1" hangingPunct="1">
              <a:buClrTx/>
              <a:buSzTx/>
              <a:buFontTx/>
              <a:buNone/>
              <a:defRPr/>
            </a:pPr>
            <a:endParaRPr lang="sk-SK" dirty="0" smtClean="0">
              <a:solidFill>
                <a:srgbClr val="000000"/>
              </a:solidFill>
            </a:endParaRPr>
          </a:p>
          <a:p>
            <a:pPr indent="176213" eaLnBrk="1" hangingPunct="1">
              <a:buFont typeface="Times New Roman" pitchFamily="16" charset="0"/>
              <a:buChar char="•"/>
              <a:defRPr/>
            </a:pPr>
            <a:r>
              <a:rPr lang="sk-SK" dirty="0" smtClean="0">
                <a:solidFill>
                  <a:srgbClr val="000000"/>
                </a:solidFill>
              </a:rPr>
              <a:t>22% PPC kampaní dosiahne ROI 500% alebo viac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97750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865187" y="882649"/>
            <a:ext cx="84518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Long tail slová sú budúcnosť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39750" y="1260475"/>
            <a:ext cx="792003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971550" y="1844675"/>
            <a:ext cx="82391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3540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endParaRPr lang="sk-SK" b="1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50" y="2204864"/>
            <a:ext cx="7572375" cy="31813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14490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4293096"/>
            <a:ext cx="6875834" cy="136815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Aké možnosti zobrazovania ponúka Google?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xmlns="" val="905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827584" y="1052736"/>
            <a:ext cx="8136904" cy="792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sk-SK" dirty="0" smtClean="0">
                <a:effectLst/>
              </a:rPr>
              <a:t>Organické vs. PPC výsledky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74B267A-A0D6-4B5D-A412-5EFA103EB23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609600" y="18288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/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827584" y="2040012"/>
            <a:ext cx="80116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Courier New" pitchFamily="49" charset="0"/>
              <a:buChar char="o"/>
            </a:pPr>
            <a:endParaRPr lang="sk-SK" sz="2000" dirty="0">
              <a:latin typeface="+mn-lt"/>
            </a:endParaRPr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946" y="1828800"/>
            <a:ext cx="7508518" cy="496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9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T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PTT template</Template>
  <TotalTime>731</TotalTime>
  <Words>332</Words>
  <Application>Microsoft Office PowerPoint</Application>
  <PresentationFormat>Prezentácia na obrazovke (4:3)</PresentationFormat>
  <Paragraphs>120</Paragraphs>
  <Slides>20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PTT template</vt:lpstr>
      <vt:lpstr> Ako využiť Google vyhľadávanie naplno</vt:lpstr>
      <vt:lpstr>Prečo Google?</vt:lpstr>
      <vt:lpstr>Prečo Google nie vždy?</vt:lpstr>
      <vt:lpstr>Ako ľudia pri vyhľadávaní klikajú?</vt:lpstr>
      <vt:lpstr>Snímka 5</vt:lpstr>
      <vt:lpstr>Snímka 6</vt:lpstr>
      <vt:lpstr>Snímka 7</vt:lpstr>
      <vt:lpstr>Aké možnosti zobrazovania ponúka Google?</vt:lpstr>
      <vt:lpstr>Organické vs. PPC výsledky</vt:lpstr>
      <vt:lpstr>Site links pre SEO a PPC</vt:lpstr>
      <vt:lpstr>Google+ profil</vt:lpstr>
      <vt:lpstr>Google+ odporúčania</vt:lpstr>
      <vt:lpstr>Lokalizované výsledky- adresa a mapa</vt:lpstr>
      <vt:lpstr>Hodnotenia užívateľov a recenzie</vt:lpstr>
      <vt:lpstr>Obrázky a videá</vt:lpstr>
      <vt:lpstr>Rich snippets</vt:lpstr>
      <vt:lpstr>Výsledky v reálnom čase: Správy, blogy a sociálne siete</vt:lpstr>
      <vt:lpstr>Profily osôb, filmov a pod.</vt:lpstr>
      <vt:lpstr>Čo teda musíte urobiť?</vt:lpstr>
      <vt:lpstr>Snímka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Ján Solík</cp:lastModifiedBy>
  <cp:revision>50</cp:revision>
  <dcterms:created xsi:type="dcterms:W3CDTF">2012-04-19T09:14:30Z</dcterms:created>
  <dcterms:modified xsi:type="dcterms:W3CDTF">2013-03-03T18:16:17Z</dcterms:modified>
</cp:coreProperties>
</file>